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Default Extension="doc" ContentType="application/msword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handoutMasterIdLst>
    <p:handoutMasterId r:id="rId61"/>
  </p:handoutMasterIdLst>
  <p:sldIdLst>
    <p:sldId id="761" r:id="rId2"/>
    <p:sldId id="629" r:id="rId3"/>
    <p:sldId id="598" r:id="rId4"/>
    <p:sldId id="599" r:id="rId5"/>
    <p:sldId id="733" r:id="rId6"/>
    <p:sldId id="600" r:id="rId7"/>
    <p:sldId id="589" r:id="rId8"/>
    <p:sldId id="729" r:id="rId9"/>
    <p:sldId id="730" r:id="rId10"/>
    <p:sldId id="546" r:id="rId11"/>
    <p:sldId id="705" r:id="rId12"/>
    <p:sldId id="652" r:id="rId13"/>
    <p:sldId id="709" r:id="rId14"/>
    <p:sldId id="695" r:id="rId15"/>
    <p:sldId id="704" r:id="rId16"/>
    <p:sldId id="732" r:id="rId17"/>
    <p:sldId id="726" r:id="rId18"/>
    <p:sldId id="715" r:id="rId19"/>
    <p:sldId id="716" r:id="rId20"/>
    <p:sldId id="718" r:id="rId21"/>
    <p:sldId id="721" r:id="rId22"/>
    <p:sldId id="717" r:id="rId23"/>
    <p:sldId id="720" r:id="rId24"/>
    <p:sldId id="719" r:id="rId25"/>
    <p:sldId id="723" r:id="rId26"/>
    <p:sldId id="725" r:id="rId27"/>
    <p:sldId id="724" r:id="rId28"/>
    <p:sldId id="731" r:id="rId29"/>
    <p:sldId id="739" r:id="rId30"/>
    <p:sldId id="737" r:id="rId31"/>
    <p:sldId id="735" r:id="rId32"/>
    <p:sldId id="738" r:id="rId33"/>
    <p:sldId id="736" r:id="rId34"/>
    <p:sldId id="740" r:id="rId35"/>
    <p:sldId id="741" r:id="rId36"/>
    <p:sldId id="745" r:id="rId37"/>
    <p:sldId id="746" r:id="rId38"/>
    <p:sldId id="742" r:id="rId39"/>
    <p:sldId id="743" r:id="rId40"/>
    <p:sldId id="748" r:id="rId41"/>
    <p:sldId id="747" r:id="rId42"/>
    <p:sldId id="749" r:id="rId43"/>
    <p:sldId id="750" r:id="rId44"/>
    <p:sldId id="752" r:id="rId45"/>
    <p:sldId id="763" r:id="rId46"/>
    <p:sldId id="755" r:id="rId47"/>
    <p:sldId id="753" r:id="rId48"/>
    <p:sldId id="754" r:id="rId49"/>
    <p:sldId id="751" r:id="rId50"/>
    <p:sldId id="734" r:id="rId51"/>
    <p:sldId id="744" r:id="rId52"/>
    <p:sldId id="756" r:id="rId53"/>
    <p:sldId id="757" r:id="rId54"/>
    <p:sldId id="758" r:id="rId55"/>
    <p:sldId id="759" r:id="rId56"/>
    <p:sldId id="760" r:id="rId57"/>
    <p:sldId id="764" r:id="rId58"/>
    <p:sldId id="762" r:id="rId59"/>
  </p:sldIdLst>
  <p:sldSz cx="9144000" cy="6858000" type="screen4x3"/>
  <p:notesSz cx="6797675" cy="9928225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00FF00"/>
    <a:srgbClr val="008000"/>
    <a:srgbClr val="FF6699"/>
    <a:srgbClr val="FF3399"/>
    <a:srgbClr val="CCFF66"/>
    <a:srgbClr val="FF9999"/>
    <a:srgbClr val="D60093"/>
    <a:srgbClr val="CC0099"/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57" autoAdjust="0"/>
    <p:restoredTop sz="94786" autoAdjust="0"/>
  </p:normalViewPr>
  <p:slideViewPr>
    <p:cSldViewPr>
      <p:cViewPr>
        <p:scale>
          <a:sx n="100" d="100"/>
          <a:sy n="100" d="100"/>
        </p:scale>
        <p:origin x="-1008" y="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4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98AAE64-E51D-4B3D-836B-5C93D0CB5797}" type="datetimeFigureOut">
              <a:rPr lang="fr-FR"/>
              <a:pPr>
                <a:defRPr/>
              </a:pPr>
              <a:t>28/02/2019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88501C9-8885-4036-8E03-EAD2A371514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7435527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E7F56E3-D2B9-4E4D-9E6C-EB241D0F3A4E}" type="datetimeFigureOut">
              <a:rPr lang="fr-FR"/>
              <a:pPr>
                <a:defRPr/>
              </a:pPr>
              <a:t>28/02/2019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4BD2308-F29C-478D-B693-BA7BB5DB382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6184381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endParaRPr lang="fr-FR" altLang="fr-FR" dirty="0" smtClean="0"/>
          </a:p>
        </p:txBody>
      </p:sp>
      <p:sp>
        <p:nvSpPr>
          <p:cNvPr id="5222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5EB1C60-1234-416D-A8B8-7B4FEF53619B}" type="slidenum">
              <a:rPr lang="fr-FR" altLang="fr-FR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fr-FR" alt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endParaRPr lang="fr-FR" altLang="fr-FR" dirty="0" smtClean="0"/>
          </a:p>
        </p:txBody>
      </p:sp>
      <p:sp>
        <p:nvSpPr>
          <p:cNvPr id="6861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9FA0C7E-D52C-4CFD-9691-772177FFD3CF}" type="slidenum">
              <a:rPr lang="fr-FR" altLang="fr-FR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fr-FR" alt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endParaRPr lang="fr-FR" altLang="fr-FR" dirty="0" smtClean="0"/>
          </a:p>
        </p:txBody>
      </p:sp>
      <p:sp>
        <p:nvSpPr>
          <p:cNvPr id="6861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9FA0C7E-D52C-4CFD-9691-772177FFD3CF}" type="slidenum">
              <a:rPr lang="fr-FR" altLang="fr-FR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19</a:t>
            </a:fld>
            <a:endParaRPr lang="fr-FR" alt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endParaRPr lang="fr-FR" altLang="fr-FR" dirty="0" smtClean="0"/>
          </a:p>
        </p:txBody>
      </p:sp>
      <p:sp>
        <p:nvSpPr>
          <p:cNvPr id="6861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9FA0C7E-D52C-4CFD-9691-772177FFD3CF}" type="slidenum">
              <a:rPr lang="fr-FR" altLang="fr-FR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20</a:t>
            </a:fld>
            <a:endParaRPr lang="fr-FR" alt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endParaRPr lang="fr-FR" altLang="fr-FR" dirty="0" smtClean="0"/>
          </a:p>
        </p:txBody>
      </p:sp>
      <p:sp>
        <p:nvSpPr>
          <p:cNvPr id="6861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9FA0C7E-D52C-4CFD-9691-772177FFD3CF}" type="slidenum">
              <a:rPr lang="fr-FR" altLang="fr-FR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fr-FR" alt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endParaRPr lang="fr-FR" altLang="fr-FR" dirty="0" smtClean="0"/>
          </a:p>
        </p:txBody>
      </p:sp>
      <p:sp>
        <p:nvSpPr>
          <p:cNvPr id="6861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9FA0C7E-D52C-4CFD-9691-772177FFD3CF}" type="slidenum">
              <a:rPr lang="fr-FR" altLang="fr-FR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fr-FR" alt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endParaRPr lang="fr-FR" altLang="fr-FR" dirty="0" smtClean="0"/>
          </a:p>
        </p:txBody>
      </p:sp>
      <p:sp>
        <p:nvSpPr>
          <p:cNvPr id="6861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9FA0C7E-D52C-4CFD-9691-772177FFD3CF}" type="slidenum">
              <a:rPr lang="fr-FR" altLang="fr-FR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23</a:t>
            </a:fld>
            <a:endParaRPr lang="fr-FR" alt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endParaRPr lang="fr-FR" altLang="fr-FR" dirty="0" smtClean="0"/>
          </a:p>
        </p:txBody>
      </p:sp>
      <p:sp>
        <p:nvSpPr>
          <p:cNvPr id="6861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9FA0C7E-D52C-4CFD-9691-772177FFD3CF}" type="slidenum">
              <a:rPr lang="fr-FR" altLang="fr-FR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24</a:t>
            </a:fld>
            <a:endParaRPr lang="fr-FR" alt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endParaRPr lang="fr-FR" altLang="fr-FR" dirty="0" smtClean="0"/>
          </a:p>
        </p:txBody>
      </p:sp>
      <p:sp>
        <p:nvSpPr>
          <p:cNvPr id="6861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9FA0C7E-D52C-4CFD-9691-772177FFD3CF}" type="slidenum">
              <a:rPr lang="fr-FR" altLang="fr-FR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25</a:t>
            </a:fld>
            <a:endParaRPr lang="fr-FR" alt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endParaRPr lang="fr-FR" altLang="fr-FR" dirty="0" smtClean="0"/>
          </a:p>
        </p:txBody>
      </p:sp>
      <p:sp>
        <p:nvSpPr>
          <p:cNvPr id="6861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9FA0C7E-D52C-4CFD-9691-772177FFD3CF}" type="slidenum">
              <a:rPr lang="fr-FR" altLang="fr-FR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26</a:t>
            </a:fld>
            <a:endParaRPr lang="fr-FR" alt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endParaRPr lang="fr-FR" altLang="fr-FR" dirty="0" smtClean="0"/>
          </a:p>
        </p:txBody>
      </p:sp>
      <p:sp>
        <p:nvSpPr>
          <p:cNvPr id="6861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9FA0C7E-D52C-4CFD-9691-772177FFD3CF}" type="slidenum">
              <a:rPr lang="fr-FR" altLang="fr-FR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27</a:t>
            </a:fld>
            <a:endParaRPr lang="fr-FR" alt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endParaRPr lang="fr-FR" altLang="fr-FR" dirty="0" smtClean="0"/>
          </a:p>
        </p:txBody>
      </p:sp>
      <p:sp>
        <p:nvSpPr>
          <p:cNvPr id="5222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5EB1C60-1234-416D-A8B8-7B4FEF53619B}" type="slidenum">
              <a:rPr lang="fr-FR" altLang="fr-FR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fr-FR" alt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endParaRPr lang="fr-FR" altLang="fr-FR" dirty="0" smtClean="0"/>
          </a:p>
        </p:txBody>
      </p:sp>
      <p:sp>
        <p:nvSpPr>
          <p:cNvPr id="6861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9FA0C7E-D52C-4CFD-9691-772177FFD3CF}" type="slidenum">
              <a:rPr lang="fr-FR" altLang="fr-FR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28</a:t>
            </a:fld>
            <a:endParaRPr lang="fr-FR" alt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altLang="fr-FR" dirty="0" smtClean="0"/>
          </a:p>
        </p:txBody>
      </p:sp>
      <p:sp>
        <p:nvSpPr>
          <p:cNvPr id="3174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B21252-217E-40F3-93B5-8D26AD2E55AA}" type="slidenum">
              <a:rPr lang="fr-FR" altLang="fr-FR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fr-FR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endParaRPr lang="fr-FR" altLang="fr-FR" dirty="0" smtClean="0"/>
          </a:p>
        </p:txBody>
      </p:sp>
      <p:sp>
        <p:nvSpPr>
          <p:cNvPr id="8397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78FFF0F-5C0C-4232-BEEF-82394224F515}" type="slidenum">
              <a:rPr lang="fr-FR" altLang="fr-FR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fr-FR" alt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endParaRPr lang="fr-FR" altLang="fr-FR" dirty="0" smtClean="0"/>
          </a:p>
        </p:txBody>
      </p:sp>
      <p:sp>
        <p:nvSpPr>
          <p:cNvPr id="6861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9FA0C7E-D52C-4CFD-9691-772177FFD3CF}" type="slidenum">
              <a:rPr lang="fr-FR" altLang="fr-FR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fr-FR" alt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endParaRPr lang="fr-FR" altLang="fr-FR" dirty="0" smtClean="0"/>
          </a:p>
        </p:txBody>
      </p:sp>
      <p:sp>
        <p:nvSpPr>
          <p:cNvPr id="6861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9FA0C7E-D52C-4CFD-9691-772177FFD3CF}" type="slidenum">
              <a:rPr lang="fr-FR" altLang="fr-FR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fr-FR" alt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endParaRPr lang="fr-FR" altLang="fr-FR" dirty="0" smtClean="0"/>
          </a:p>
        </p:txBody>
      </p:sp>
      <p:sp>
        <p:nvSpPr>
          <p:cNvPr id="6861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9FA0C7E-D52C-4CFD-9691-772177FFD3CF}" type="slidenum">
              <a:rPr lang="fr-FR" altLang="fr-FR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fr-FR" alt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endParaRPr lang="fr-FR" altLang="fr-FR" dirty="0" smtClean="0"/>
          </a:p>
        </p:txBody>
      </p:sp>
      <p:sp>
        <p:nvSpPr>
          <p:cNvPr id="6861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9FA0C7E-D52C-4CFD-9691-772177FFD3CF}" type="slidenum">
              <a:rPr lang="fr-FR" altLang="fr-FR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fr-FR" alt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endParaRPr lang="fr-FR" altLang="fr-FR" dirty="0" smtClean="0"/>
          </a:p>
        </p:txBody>
      </p:sp>
      <p:sp>
        <p:nvSpPr>
          <p:cNvPr id="6861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9FA0C7E-D52C-4CFD-9691-772177FFD3CF}" type="slidenum">
              <a:rPr lang="fr-FR" altLang="fr-FR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17</a:t>
            </a:fld>
            <a:endParaRPr lang="fr-FR" alt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BC996D-BC41-4248-9471-694459F3EA23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513F8B-79C1-4A48-9A93-3E2656823CAB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B60821-531F-4467-B6CB-19754139DB6B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79B0A-EC70-47EB-89A8-776A6F72EB67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5F879D-5197-4F5C-9594-2B1132BF5021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BC0157-CC04-4E5E-83BA-D0DEDE0443F5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C5301-CC6A-4067-9E27-22B3D67C3C9D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7A36F-E4CE-412C-B8DA-AB33DCADAE80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2E078F-1638-4981-BFAF-BBC12AC50772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5A42D42-83E0-44B6-909C-C1A6EC10F7D7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58EBED-8850-47CF-A0DF-95FDC97385AB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9DDD397-03D1-46B6-8914-015D54806C16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18" Type="http://schemas.openxmlformats.org/officeDocument/2006/relationships/image" Target="../media/image29.jpeg"/><Relationship Id="rId3" Type="http://schemas.openxmlformats.org/officeDocument/2006/relationships/oleObject" Target="../embeddings/Document_Microsoft_Office_Word_97_-_20031.doc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17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7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000" y="1998891"/>
            <a:ext cx="4800000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462513" y="5756072"/>
            <a:ext cx="4752429" cy="601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smtClean="0">
                <a:latin typeface="Berlin Sans FB Demi" panose="020E0802020502020306" pitchFamily="34" charset="0"/>
              </a:rPr>
              <a:t>Comité technique du 6 mars 2019</a:t>
            </a:r>
          </a:p>
          <a:p>
            <a:pPr algn="ctr">
              <a:defRPr/>
            </a:pPr>
            <a:r>
              <a:rPr lang="fr-FR" sz="1400" dirty="0" smtClean="0">
                <a:latin typeface="Berlin Sans FB Demi" panose="020E0802020502020306" pitchFamily="34" charset="0"/>
              </a:rPr>
              <a:t>Affluents de l’Agglomération de Laval</a:t>
            </a:r>
          </a:p>
        </p:txBody>
      </p:sp>
      <p:pic>
        <p:nvPicPr>
          <p:cNvPr id="17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799" y="2739740"/>
            <a:ext cx="2271167" cy="689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oneTexte 4"/>
          <p:cNvSpPr txBox="1">
            <a:spLocks noChangeArrowheads="1"/>
          </p:cNvSpPr>
          <p:nvPr/>
        </p:nvSpPr>
        <p:spPr bwMode="auto">
          <a:xfrm>
            <a:off x="7059790" y="2879912"/>
            <a:ext cx="1387496" cy="40011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2000" b="1" i="1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La Moyette</a:t>
            </a:r>
            <a:endParaRPr lang="fr-FR" altLang="fr-FR" sz="2000" b="1" i="1" dirty="0">
              <a:solidFill>
                <a:schemeClr val="bg1">
                  <a:lumMod val="95000"/>
                </a:schemeClr>
              </a:solidFill>
              <a:latin typeface="Calibri" pitchFamily="34" charset="0"/>
            </a:endParaRPr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1000100" y="407988"/>
            <a:ext cx="7143800" cy="1015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0" tIns="45716" rIns="91430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Restauration et entretien des </a:t>
            </a:r>
            <a:r>
              <a:rPr lang="fr-FR" sz="3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Affluents de </a:t>
            </a:r>
            <a:r>
              <a:rPr lang="fr-FR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l’Agglomération de Laval</a:t>
            </a:r>
            <a:endParaRPr lang="fr-FR" sz="3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10" name="Image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5643578"/>
            <a:ext cx="2571768" cy="785818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6644240" y="3861048"/>
            <a:ext cx="2432109" cy="1800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4" y="1643271"/>
            <a:ext cx="6583626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865731"/>
            <a:ext cx="2415743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2" name="ZoneTexte 12"/>
          <p:cNvSpPr txBox="1">
            <a:spLocks noChangeArrowheads="1"/>
          </p:cNvSpPr>
          <p:nvPr/>
        </p:nvSpPr>
        <p:spPr bwMode="auto">
          <a:xfrm>
            <a:off x="485006" y="836712"/>
            <a:ext cx="8569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i="1" u="sng" dirty="0">
                <a:latin typeface="Calibri" panose="020F0502020204030204" pitchFamily="34" charset="0"/>
              </a:rPr>
              <a:t>La masse d'eau </a:t>
            </a:r>
            <a:r>
              <a:rPr lang="fr-FR" altLang="fr-FR" sz="1400" dirty="0">
                <a:latin typeface="Calibri" panose="020F0502020204030204" pitchFamily="34" charset="0"/>
              </a:rPr>
              <a:t>= </a:t>
            </a:r>
            <a:r>
              <a:rPr lang="fr-FR" altLang="fr-FR" sz="1400" b="1" dirty="0">
                <a:latin typeface="Calibri" panose="020F0502020204030204" pitchFamily="34" charset="0"/>
              </a:rPr>
              <a:t>un volume d'eau </a:t>
            </a:r>
            <a:r>
              <a:rPr lang="fr-FR" altLang="fr-FR" sz="1400" dirty="0">
                <a:latin typeface="Calibri" panose="020F0502020204030204" pitchFamily="34" charset="0"/>
              </a:rPr>
              <a:t>dont les </a:t>
            </a:r>
            <a:r>
              <a:rPr lang="fr-FR" altLang="fr-FR" sz="1400" b="1" dirty="0">
                <a:latin typeface="Calibri" panose="020F0502020204030204" pitchFamily="34" charset="0"/>
              </a:rPr>
              <a:t>caractéristiques sont communes </a:t>
            </a:r>
            <a:r>
              <a:rPr lang="fr-FR" altLang="fr-FR" sz="1400" dirty="0">
                <a:latin typeface="Calibri" panose="020F0502020204030204" pitchFamily="34" charset="0"/>
              </a:rPr>
              <a:t>et sur lesquelles </a:t>
            </a:r>
            <a:r>
              <a:rPr lang="fr-FR" altLang="fr-FR" sz="1400" b="1" dirty="0">
                <a:latin typeface="Calibri" panose="020F0502020204030204" pitchFamily="34" charset="0"/>
              </a:rPr>
              <a:t>les pressions sont homogènes </a:t>
            </a:r>
            <a:r>
              <a:rPr lang="fr-FR" altLang="fr-FR" sz="1400" dirty="0">
                <a:latin typeface="Calibri" panose="020F0502020204030204" pitchFamily="34" charset="0"/>
              </a:rPr>
              <a:t>(urbaines, agricoles ou industrielles) </a:t>
            </a:r>
          </a:p>
        </p:txBody>
      </p:sp>
      <p:sp>
        <p:nvSpPr>
          <p:cNvPr id="10" name="Flèche droite 9"/>
          <p:cNvSpPr/>
          <p:nvPr/>
        </p:nvSpPr>
        <p:spPr>
          <a:xfrm>
            <a:off x="522288" y="1412776"/>
            <a:ext cx="582612" cy="339725"/>
          </a:xfrm>
          <a:prstGeom prst="rightArrow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1" name="ZoneTexte 10"/>
          <p:cNvSpPr txBox="1">
            <a:spLocks noChangeArrowheads="1"/>
          </p:cNvSpPr>
          <p:nvPr/>
        </p:nvSpPr>
        <p:spPr bwMode="auto">
          <a:xfrm>
            <a:off x="1233488" y="1414363"/>
            <a:ext cx="16823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600" b="1" dirty="0" smtClean="0">
                <a:latin typeface="Calibri" panose="020F0502020204030204" pitchFamily="34" charset="0"/>
              </a:rPr>
              <a:t>5 masses </a:t>
            </a:r>
            <a:r>
              <a:rPr lang="fr-FR" altLang="fr-FR" sz="1600" b="1" dirty="0">
                <a:latin typeface="Calibri" panose="020F0502020204030204" pitchFamily="34" charset="0"/>
              </a:rPr>
              <a:t>d’eau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67544" y="13444"/>
            <a:ext cx="86042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Contexte de l’</a:t>
            </a:r>
            <a:r>
              <a:rPr lang="fr-FR" sz="2800" cap="smal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etude</a:t>
            </a: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 – </a:t>
            </a:r>
            <a:r>
              <a:rPr lang="fr-FR" sz="2000" i="1" dirty="0" smtClean="0">
                <a:latin typeface="Gadugi" panose="020B0502040204020203" pitchFamily="34" charset="0"/>
                <a:cs typeface="Tahoma" pitchFamily="34" charset="0"/>
              </a:rPr>
              <a:t>les masses d’eau</a:t>
            </a:r>
            <a:endParaRPr lang="fr-FR" sz="2000" i="1" dirty="0">
              <a:latin typeface="Gadugi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49275"/>
            <a:ext cx="9144000" cy="7143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20713"/>
            <a:ext cx="6659563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9388" y="0"/>
            <a:ext cx="288925" cy="666908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286" t="89496" r="15374" b="4478"/>
          <a:stretch/>
        </p:blipFill>
        <p:spPr bwMode="auto">
          <a:xfrm>
            <a:off x="8410068" y="5047066"/>
            <a:ext cx="513278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4286256"/>
            <a:ext cx="4393308" cy="195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86516"/>
            <a:ext cx="4491534" cy="1999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14421"/>
            <a:ext cx="4456966" cy="2008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5" y="2285992"/>
            <a:ext cx="4196357" cy="192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555" y="3786190"/>
            <a:ext cx="4628445" cy="2071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11113" y="2241550"/>
            <a:ext cx="8964613" cy="93662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468313" y="0"/>
            <a:ext cx="287337" cy="6858000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8" name="Rectangle 17"/>
          <p:cNvSpPr/>
          <p:nvPr/>
        </p:nvSpPr>
        <p:spPr>
          <a:xfrm>
            <a:off x="-11113" y="3141663"/>
            <a:ext cx="8243888" cy="7143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7" name="Sous-titre 2"/>
          <p:cNvSpPr txBox="1">
            <a:spLocks/>
          </p:cNvSpPr>
          <p:nvPr/>
        </p:nvSpPr>
        <p:spPr bwMode="auto">
          <a:xfrm>
            <a:off x="889000" y="2384425"/>
            <a:ext cx="7561263" cy="649288"/>
          </a:xfrm>
          <a:prstGeom prst="rect">
            <a:avLst/>
          </a:prstGeom>
          <a:solidFill>
            <a:srgbClr val="92D050"/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fr-FR" altLang="fr-FR" sz="26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Gulim" pitchFamily="34" charset="-127"/>
                <a:cs typeface="Gisha" pitchFamily="34" charset="-79"/>
              </a:rPr>
              <a:t>Le Programme d’actions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504" y="3141663"/>
            <a:ext cx="5018087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722896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39750" y="0"/>
            <a:ext cx="86042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Futur programme d’actions</a:t>
            </a:r>
            <a:endParaRPr lang="fr-FR" sz="2000" i="1" dirty="0">
              <a:latin typeface="Gadugi" panose="020B0502040204020203" pitchFamily="34" charset="0"/>
            </a:endParaRPr>
          </a:p>
        </p:txBody>
      </p:sp>
      <p:sp>
        <p:nvSpPr>
          <p:cNvPr id="4608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2" name="Rectangle 11"/>
          <p:cNvSpPr/>
          <p:nvPr/>
        </p:nvSpPr>
        <p:spPr>
          <a:xfrm>
            <a:off x="0" y="549275"/>
            <a:ext cx="6659563" cy="215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0" y="549275"/>
            <a:ext cx="914400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79388" y="765175"/>
            <a:ext cx="626482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defRPr/>
            </a:pPr>
            <a:r>
              <a:rPr lang="fr-FR" sz="2000" b="1" dirty="0" smtClean="0">
                <a:solidFill>
                  <a:srgbClr val="663300"/>
                </a:solidFill>
                <a:latin typeface="Segoe Print" panose="02000600000000000000" pitchFamily="2" charset="0"/>
                <a:cs typeface="Tahoma" pitchFamily="34" charset="0"/>
              </a:rPr>
              <a:t>«</a:t>
            </a:r>
            <a:r>
              <a:rPr lang="fr-FR" sz="2000" b="1" dirty="0">
                <a:solidFill>
                  <a:srgbClr val="663300"/>
                </a:solidFill>
                <a:latin typeface="Segoe Print" panose="02000600000000000000" pitchFamily="2" charset="0"/>
                <a:cs typeface="Tahoma" pitchFamily="34" charset="0"/>
              </a:rPr>
              <a:t> </a:t>
            </a:r>
            <a:r>
              <a:rPr lang="fr-FR" sz="2000" b="1" dirty="0" smtClean="0">
                <a:solidFill>
                  <a:srgbClr val="663300"/>
                </a:solidFill>
                <a:latin typeface="Segoe Print" panose="02000600000000000000" pitchFamily="2" charset="0"/>
                <a:cs typeface="Tahoma" pitchFamily="34" charset="0"/>
              </a:rPr>
              <a:t>But d’un programme d’actions</a:t>
            </a:r>
            <a:r>
              <a:rPr lang="fr-FR" sz="2000" b="1" dirty="0">
                <a:solidFill>
                  <a:srgbClr val="663300"/>
                </a:solidFill>
                <a:latin typeface="Segoe Print" panose="02000600000000000000" pitchFamily="2" charset="0"/>
                <a:cs typeface="Tahoma" pitchFamily="34" charset="0"/>
              </a:rPr>
              <a:t> »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683568" y="1473061"/>
            <a:ext cx="7877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Atteinte des objectifs de la 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irective Cadre                Bon état écologique</a:t>
            </a:r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5012933" y="1687871"/>
            <a:ext cx="495171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179388" y="1988840"/>
            <a:ext cx="423335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2pPr lvl="1" algn="just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defRPr sz="2000" b="1">
                <a:solidFill>
                  <a:srgbClr val="663300"/>
                </a:solidFill>
                <a:latin typeface="Segoe Print" panose="02000600000000000000" pitchFamily="2" charset="0"/>
                <a:cs typeface="Tahoma" pitchFamily="34" charset="0"/>
              </a:defRPr>
            </a:lvl2pPr>
          </a:lstStyle>
          <a:p>
            <a:pPr lvl="1"/>
            <a:r>
              <a:rPr lang="fr-FR" dirty="0"/>
              <a:t>« Perspectives »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683568" y="2926685"/>
            <a:ext cx="8129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Axer le futur programme d’actions sur la </a:t>
            </a:r>
            <a:r>
              <a:rPr lang="fr-FR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continuité piscicole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et la </a:t>
            </a:r>
            <a:r>
              <a:rPr lang="fr-FR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restauration morphologique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des cours d’eau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5091342" y="4390451"/>
            <a:ext cx="3945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Pas de saupoudrage des actions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0" name="Virage 29"/>
          <p:cNvSpPr/>
          <p:nvPr/>
        </p:nvSpPr>
        <p:spPr>
          <a:xfrm flipV="1">
            <a:off x="4419824" y="4258608"/>
            <a:ext cx="671512" cy="404812"/>
          </a:xfrm>
          <a:prstGeom prst="bentArrow">
            <a:avLst>
              <a:gd name="adj1" fmla="val 9185"/>
              <a:gd name="adj2" fmla="val 17883"/>
              <a:gd name="adj3" fmla="val 21837"/>
              <a:gd name="adj4" fmla="val 39005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683568" y="3744120"/>
            <a:ext cx="8129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Mettre en place des actions ambitieuses sur des linéaires conséquents</a:t>
            </a:r>
          </a:p>
        </p:txBody>
      </p:sp>
    </p:spTree>
    <p:extLst>
      <p:ext uri="{BB962C8B-B14F-4D97-AF65-F5344CB8AC3E}">
        <p14:creationId xmlns="" xmlns:p14="http://schemas.microsoft.com/office/powerpoint/2010/main" val="1740407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1" grpId="0"/>
      <p:bldP spid="28" grpId="0"/>
      <p:bldP spid="29" grpId="0"/>
      <p:bldP spid="30" grpId="0" animBg="1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15" y="450758"/>
            <a:ext cx="8823297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49275"/>
            <a:ext cx="6659563" cy="215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0" y="549275"/>
            <a:ext cx="914400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39750" y="0"/>
            <a:ext cx="86042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Le </a:t>
            </a: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programme d’actions – </a:t>
            </a:r>
            <a:r>
              <a:rPr lang="fr-FR" sz="2000" i="1" dirty="0" smtClean="0">
                <a:latin typeface="Gadugi" panose="020B0502040204020203" pitchFamily="34" charset="0"/>
                <a:cs typeface="Tahoma" pitchFamily="34" charset="0"/>
              </a:rPr>
              <a:t>Le programme d’actions</a:t>
            </a:r>
            <a:endParaRPr lang="fr-FR" sz="2000" i="1" dirty="0">
              <a:latin typeface="Gadugi" panose="020B0502040204020203" pitchFamily="34" charset="0"/>
            </a:endParaRPr>
          </a:p>
        </p:txBody>
      </p:sp>
      <p:sp>
        <p:nvSpPr>
          <p:cNvPr id="2" name="Ellipse 1"/>
          <p:cNvSpPr/>
          <p:nvPr/>
        </p:nvSpPr>
        <p:spPr>
          <a:xfrm rot="974351">
            <a:off x="971600" y="2469845"/>
            <a:ext cx="3672408" cy="14142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 rot="20143318">
            <a:off x="4509559" y="1496753"/>
            <a:ext cx="3830394" cy="125314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 rot="19112887">
            <a:off x="4048342" y="5962258"/>
            <a:ext cx="1084219" cy="54075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857224" y="1285860"/>
            <a:ext cx="2786082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Calibri" pitchFamily="34" charset="0"/>
                <a:cs typeface="Calibri" pitchFamily="34" charset="0"/>
              </a:rPr>
              <a:t>Ruisseau de la Moyette (cours principal, la </a:t>
            </a:r>
            <a:r>
              <a:rPr lang="fr-FR" i="1" dirty="0" err="1" smtClean="0">
                <a:latin typeface="Calibri" pitchFamily="34" charset="0"/>
                <a:cs typeface="Calibri" pitchFamily="34" charset="0"/>
              </a:rPr>
              <a:t>Morinière</a:t>
            </a:r>
            <a:r>
              <a:rPr lang="fr-FR" i="1" dirty="0" smtClean="0">
                <a:latin typeface="Calibri" pitchFamily="34" charset="0"/>
                <a:cs typeface="Calibri" pitchFamily="34" charset="0"/>
              </a:rPr>
              <a:t> et la </a:t>
            </a:r>
            <a:r>
              <a:rPr lang="fr-FR" i="1" dirty="0" smtClean="0">
                <a:latin typeface="Calibri" pitchFamily="34" charset="0"/>
                <a:cs typeface="Calibri" pitchFamily="34" charset="0"/>
              </a:rPr>
              <a:t>Roussette)</a:t>
            </a:r>
            <a:endParaRPr lang="fr-FR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143636" y="2928934"/>
            <a:ext cx="2786082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Calibri" pitchFamily="34" charset="0"/>
                <a:cs typeface="Calibri" pitchFamily="34" charset="0"/>
              </a:rPr>
              <a:t>Ruisseau du </a:t>
            </a:r>
            <a:r>
              <a:rPr lang="fr-FR" i="1" dirty="0" err="1" smtClean="0">
                <a:latin typeface="Calibri" pitchFamily="34" charset="0"/>
                <a:cs typeface="Calibri" pitchFamily="34" charset="0"/>
              </a:rPr>
              <a:t>Fresne</a:t>
            </a:r>
            <a:r>
              <a:rPr lang="fr-FR" i="1" dirty="0" smtClean="0">
                <a:latin typeface="Calibri" pitchFamily="34" charset="0"/>
                <a:cs typeface="Calibri" pitchFamily="34" charset="0"/>
              </a:rPr>
              <a:t> (Merveille, </a:t>
            </a:r>
            <a:r>
              <a:rPr lang="fr-FR" i="1" dirty="0" err="1" smtClean="0">
                <a:latin typeface="Calibri" pitchFamily="34" charset="0"/>
                <a:cs typeface="Calibri" pitchFamily="34" charset="0"/>
              </a:rPr>
              <a:t>Renouard</a:t>
            </a:r>
            <a:r>
              <a:rPr lang="fr-FR" i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fr-FR" i="1" dirty="0" err="1" smtClean="0">
                <a:latin typeface="Calibri" pitchFamily="34" charset="0"/>
                <a:cs typeface="Calibri" pitchFamily="34" charset="0"/>
              </a:rPr>
              <a:t>Courteille</a:t>
            </a:r>
            <a:r>
              <a:rPr lang="fr-FR" i="1" dirty="0" smtClean="0">
                <a:latin typeface="Calibri" pitchFamily="34" charset="0"/>
                <a:cs typeface="Calibri" pitchFamily="34" charset="0"/>
              </a:rPr>
              <a:t>)</a:t>
            </a:r>
            <a:endParaRPr lang="fr-FR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214414" y="5715016"/>
            <a:ext cx="2786082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Calibri" pitchFamily="34" charset="0"/>
                <a:cs typeface="Calibri" pitchFamily="34" charset="0"/>
              </a:rPr>
              <a:t>Partie aval du ruisseau du ruisseau du Saint Nicolas</a:t>
            </a:r>
            <a:endParaRPr lang="fr-FR" i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66779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7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7525494"/>
              </p:ext>
            </p:extLst>
          </p:nvPr>
        </p:nvGraphicFramePr>
        <p:xfrm>
          <a:off x="552027" y="795997"/>
          <a:ext cx="8484469" cy="5969985"/>
        </p:xfrm>
        <a:graphic>
          <a:graphicData uri="http://schemas.openxmlformats.org/drawingml/2006/table">
            <a:tbl>
              <a:tblPr/>
              <a:tblGrid>
                <a:gridCol w="2012977"/>
                <a:gridCol w="3331675"/>
                <a:gridCol w="1071011"/>
                <a:gridCol w="900894"/>
                <a:gridCol w="1167912"/>
              </a:tblGrid>
              <a:tr h="61549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Objectifs</a:t>
                      </a:r>
                    </a:p>
                  </a:txBody>
                  <a:tcPr marL="2931" marR="2931" marT="29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type de travaux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unité de travaux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Coûts (HT)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</a:tr>
              <a:tr h="10609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Amélioration de la ripisylve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forfait travaux sur la ripisylve : restauration</a:t>
                      </a:r>
                    </a:p>
                  </a:txBody>
                  <a:tcPr marL="2931" marR="2931" marT="29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Forfait annuel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60 000,00 € 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60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travaux sur la ripisylve : plantations</a:t>
                      </a:r>
                    </a:p>
                  </a:txBody>
                  <a:tcPr marL="2931" marR="2931" marT="29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Forfait annuel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30 000,00 € 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60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gestion des embâcles</a:t>
                      </a:r>
                    </a:p>
                  </a:txBody>
                  <a:tcPr marL="2931" marR="2931" marT="29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Forfait annuel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30 000,00 € 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60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Sous total</a:t>
                      </a:r>
                    </a:p>
                  </a:txBody>
                  <a:tcPr marL="2931" marR="2931" marT="29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120 000,00 € 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10609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Amélioration du lit majeur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restauration de frayère</a:t>
                      </a:r>
                    </a:p>
                  </a:txBody>
                  <a:tcPr marL="2931" marR="2931" marT="29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715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m2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8 000,00 € 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60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Sous total</a:t>
                      </a:r>
                    </a:p>
                  </a:txBody>
                  <a:tcPr marL="2931" marR="2931" marT="29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8 000,00 € 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106099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Restauration du lit mineur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renaturation légère du lit : diversification des habitats</a:t>
                      </a:r>
                    </a:p>
                  </a:txBody>
                  <a:tcPr marL="2931" marR="2931" marT="29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6397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ml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117 825,00 € 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60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renaturation lourde du lit : recharge en granulats</a:t>
                      </a:r>
                    </a:p>
                  </a:txBody>
                  <a:tcPr marL="2931" marR="2931" marT="29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5511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ml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423 105,00 € 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60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renaturation lourde du lit : réduction de la section</a:t>
                      </a:r>
                    </a:p>
                  </a:txBody>
                  <a:tcPr marL="2931" marR="2931" marT="29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234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ml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28 500,00 € 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60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restauration de l'ancien lit en fond de vallée</a:t>
                      </a:r>
                    </a:p>
                  </a:txBody>
                  <a:tcPr marL="2931" marR="2931" marT="29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2518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ml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321 100,00 € 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60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Sous total</a:t>
                      </a:r>
                    </a:p>
                  </a:txBody>
                  <a:tcPr marL="2931" marR="2931" marT="29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890 530,00 € 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10609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Mise en défens des actions de renaturation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abreuvoirs à aménager</a:t>
                      </a:r>
                    </a:p>
                  </a:txBody>
                  <a:tcPr marL="2931" marR="2931" marT="29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Nb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20 800,00 € 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60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clôtures à aménager</a:t>
                      </a:r>
                    </a:p>
                  </a:txBody>
                  <a:tcPr marL="2931" marR="2931" marT="29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5633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ml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39 431,00 € 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60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gué ou passerelle à aménager</a:t>
                      </a:r>
                    </a:p>
                  </a:txBody>
                  <a:tcPr marL="2931" marR="2931" marT="29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ml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24 000,00 € 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54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Sous total</a:t>
                      </a:r>
                    </a:p>
                  </a:txBody>
                  <a:tcPr marL="2931" marR="2931" marT="29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84 231,00 € 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106099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Restauration de la continuité écologique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étude d'avant-projet détaillé et dossier loi sur l'eau</a:t>
                      </a:r>
                    </a:p>
                  </a:txBody>
                  <a:tcPr marL="2931" marR="2931" marT="29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Nb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67 000,00 € 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60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forfait continuité</a:t>
                      </a:r>
                    </a:p>
                  </a:txBody>
                  <a:tcPr marL="2931" marR="2931" marT="29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Nb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30 000,00 € 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60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arasement partiel de l'ouvrage</a:t>
                      </a:r>
                    </a:p>
                  </a:txBody>
                  <a:tcPr marL="2931" marR="2931" marT="29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Nb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23 800,00 € 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60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démantelement d'ouvrages</a:t>
                      </a:r>
                    </a:p>
                  </a:txBody>
                  <a:tcPr marL="2931" marR="2931" marT="29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Nb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62 500,00 € 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60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franchissement piscicole des petits ouvrages</a:t>
                      </a:r>
                    </a:p>
                  </a:txBody>
                  <a:tcPr marL="2931" marR="2931" marT="29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Nb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29 000,00 € 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60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ouvrage de franchissement à remplacer par un pont cadre</a:t>
                      </a:r>
                    </a:p>
                  </a:txBody>
                  <a:tcPr marL="2931" marR="2931" marT="29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Nb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10 000,00 € 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60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Sous total</a:t>
                      </a:r>
                    </a:p>
                  </a:txBody>
                  <a:tcPr marL="2931" marR="2931" marT="29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222 300,00 € 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106099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Indicateurs de suivi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indicateur de suivi du CTMA : analyses physico-chimiques</a:t>
                      </a:r>
                    </a:p>
                  </a:txBody>
                  <a:tcPr marL="2931" marR="2931" marT="29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Nb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800,00 € 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60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indicateur de suivi du CTMA : IBD</a:t>
                      </a:r>
                    </a:p>
                  </a:txBody>
                  <a:tcPr marL="2931" marR="2931" marT="29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Nb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1 400,00 € 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60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indicateur de suivi du CTMA : IBGN</a:t>
                      </a:r>
                    </a:p>
                  </a:txBody>
                  <a:tcPr marL="2931" marR="2931" marT="29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Nb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3 200,00 € 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60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indicateur de suivi du CTMA : IPR</a:t>
                      </a:r>
                    </a:p>
                  </a:txBody>
                  <a:tcPr marL="2931" marR="2931" marT="29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Nb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4 800,00 € 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60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indicateur de suivi du CTMA : Carhyce</a:t>
                      </a:r>
                    </a:p>
                  </a:txBody>
                  <a:tcPr marL="2931" marR="2931" marT="29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Nb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3 600,00 € 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60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indicateur de suivi : piézomètre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Nb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4 000,00 € 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54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Sous total</a:t>
                      </a:r>
                    </a:p>
                  </a:txBody>
                  <a:tcPr marL="2931" marR="2931" marT="29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17 800,00 € 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10609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Communication / études/ Technicien de rivière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communication</a:t>
                      </a:r>
                    </a:p>
                  </a:txBody>
                  <a:tcPr marL="2931" marR="2931" marT="29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Forfait annuel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18 000,00 € 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60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étude bilan</a:t>
                      </a:r>
                    </a:p>
                  </a:txBody>
                  <a:tcPr marL="2931" marR="2931" marT="29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Nb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25 000,00 € 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60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technicien de rivière : fonctionnement et poste</a:t>
                      </a:r>
                    </a:p>
                  </a:txBody>
                  <a:tcPr marL="2931" marR="2931" marT="29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Forfait annuel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120 000,00 € 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60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Sous total</a:t>
                      </a:r>
                    </a:p>
                  </a:txBody>
                  <a:tcPr marL="2931" marR="2931" marT="29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163 000,00 € </a:t>
                      </a:r>
                    </a:p>
                  </a:txBody>
                  <a:tcPr marL="2931" marR="2931" marT="29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106099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général</a:t>
                      </a:r>
                    </a:p>
                  </a:txBody>
                  <a:tcPr marL="2931" marR="2931" marT="29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1 505 861,00 € </a:t>
                      </a:r>
                    </a:p>
                  </a:txBody>
                  <a:tcPr marL="2931" marR="2931" marT="29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549275"/>
            <a:ext cx="6659563" cy="215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0" y="549275"/>
            <a:ext cx="914400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39750" y="0"/>
            <a:ext cx="86042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Le </a:t>
            </a: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programme d’actions – </a:t>
            </a:r>
            <a:r>
              <a:rPr lang="fr-FR" sz="2000" i="1" dirty="0" smtClean="0">
                <a:latin typeface="Gadugi" panose="020B0502040204020203" pitchFamily="34" charset="0"/>
                <a:cs typeface="Tahoma" pitchFamily="34" charset="0"/>
              </a:rPr>
              <a:t>Le programme d’actions</a:t>
            </a:r>
            <a:endParaRPr lang="fr-FR" sz="2000" i="1" dirty="0">
              <a:latin typeface="Gadugi" panose="020B0502040204020203" pitchFamily="34" charset="0"/>
            </a:endParaRPr>
          </a:p>
        </p:txBody>
      </p:sp>
      <p:sp>
        <p:nvSpPr>
          <p:cNvPr id="4" name="Rectangle à coins arrondis 3"/>
          <p:cNvSpPr/>
          <p:nvPr/>
        </p:nvSpPr>
        <p:spPr>
          <a:xfrm>
            <a:off x="3707904" y="1953233"/>
            <a:ext cx="3744416" cy="504056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fr-FR" alt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Total : 1 </a:t>
            </a:r>
            <a:r>
              <a:rPr lang="fr-FR" alt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505 861 </a:t>
            </a:r>
            <a:r>
              <a:rPr lang="fr-FR" alt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€ HT</a:t>
            </a: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405" y="2780928"/>
            <a:ext cx="598894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012443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49275"/>
            <a:ext cx="6659563" cy="215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0" y="549275"/>
            <a:ext cx="914400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39750" y="0"/>
            <a:ext cx="86042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Le </a:t>
            </a: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programme d’actions – </a:t>
            </a:r>
            <a:r>
              <a:rPr lang="fr-FR" sz="2000" i="1" dirty="0" smtClean="0">
                <a:latin typeface="Gadugi" panose="020B0502040204020203" pitchFamily="34" charset="0"/>
                <a:cs typeface="Tahoma" pitchFamily="34" charset="0"/>
              </a:rPr>
              <a:t>Le programme d’actions</a:t>
            </a:r>
            <a:endParaRPr lang="fr-FR" sz="2000" i="1" dirty="0">
              <a:latin typeface="Gadugi" panose="020B0502040204020203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79388" y="548680"/>
            <a:ext cx="518470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 algn="just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Wingdings" panose="05000000000000000000" pitchFamily="2" charset="2"/>
              <a:buChar char="ü"/>
              <a:defRPr/>
            </a:pPr>
            <a:r>
              <a:rPr lang="fr-FR" sz="2000" b="1" dirty="0" smtClean="0">
                <a:solidFill>
                  <a:srgbClr val="663300"/>
                </a:solidFill>
                <a:latin typeface="Segoe Print" panose="02000600000000000000" pitchFamily="2" charset="0"/>
                <a:cs typeface="Tahoma" pitchFamily="34" charset="0"/>
              </a:rPr>
              <a:t>Renaturation du lit mineur</a:t>
            </a:r>
            <a:endParaRPr lang="fr-FR" sz="2000" b="1" dirty="0">
              <a:solidFill>
                <a:srgbClr val="663300"/>
              </a:solidFill>
              <a:latin typeface="Segoe Print" panose="02000600000000000000" pitchFamily="2" charset="0"/>
              <a:cs typeface="Tahoma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69" y="620713"/>
            <a:ext cx="8089454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à coins arrondis 10"/>
          <p:cNvSpPr/>
          <p:nvPr/>
        </p:nvSpPr>
        <p:spPr>
          <a:xfrm>
            <a:off x="5868144" y="6021288"/>
            <a:ext cx="3168352" cy="504056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fr-FR" alt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Total : </a:t>
            </a:r>
            <a:r>
              <a:rPr lang="fr-FR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890 530 </a:t>
            </a:r>
            <a:r>
              <a:rPr lang="fr-FR" alt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€ HT</a:t>
            </a:r>
          </a:p>
        </p:txBody>
      </p:sp>
      <p:sp>
        <p:nvSpPr>
          <p:cNvPr id="3" name="Ellipse 2"/>
          <p:cNvSpPr/>
          <p:nvPr/>
        </p:nvSpPr>
        <p:spPr>
          <a:xfrm>
            <a:off x="1331640" y="2492896"/>
            <a:ext cx="2880320" cy="10081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 rot="19399406">
            <a:off x="6396910" y="1344624"/>
            <a:ext cx="1440104" cy="87701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 rot="19268514">
            <a:off x="4997574" y="2339575"/>
            <a:ext cx="836770" cy="504056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 rot="21098846">
            <a:off x="2982677" y="3356167"/>
            <a:ext cx="1120298" cy="569823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 rot="19268514">
            <a:off x="4029737" y="5769260"/>
            <a:ext cx="836770" cy="504056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7858148" y="4121355"/>
            <a:ext cx="1153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5511 ml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7847888" y="4429132"/>
            <a:ext cx="1153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234 ml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858148" y="4714884"/>
            <a:ext cx="1153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6397 ml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7847888" y="5072074"/>
            <a:ext cx="1153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2518 ml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785918" y="4000504"/>
            <a:ext cx="1615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15 km</a:t>
            </a:r>
            <a:endPara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066" t="88242" r="3008" b="3722"/>
          <a:stretch/>
        </p:blipFill>
        <p:spPr bwMode="auto">
          <a:xfrm>
            <a:off x="4000496" y="4081804"/>
            <a:ext cx="4152649" cy="1276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933704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  <p:bldP spid="14" grpId="0" animBg="1"/>
      <p:bldP spid="13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49275"/>
            <a:ext cx="6659563" cy="215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0" y="549275"/>
            <a:ext cx="914400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39750" y="0"/>
            <a:ext cx="86042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Le </a:t>
            </a: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programme d’actions – </a:t>
            </a:r>
            <a:r>
              <a:rPr lang="fr-FR" sz="2000" i="1" dirty="0" smtClean="0">
                <a:latin typeface="Gadugi" panose="020B0502040204020203" pitchFamily="34" charset="0"/>
                <a:cs typeface="Tahoma" pitchFamily="34" charset="0"/>
              </a:rPr>
              <a:t>Le programme d’actions</a:t>
            </a:r>
            <a:endParaRPr lang="fr-FR" sz="2000" i="1" dirty="0">
              <a:latin typeface="Gadugi" panose="020B0502040204020203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79388" y="548680"/>
            <a:ext cx="518470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 algn="just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Wingdings" panose="05000000000000000000" pitchFamily="2" charset="2"/>
              <a:buChar char="ü"/>
              <a:defRPr/>
            </a:pPr>
            <a:r>
              <a:rPr lang="fr-FR" sz="2000" b="1" dirty="0" smtClean="0">
                <a:solidFill>
                  <a:srgbClr val="663300"/>
                </a:solidFill>
                <a:latin typeface="Segoe Print" panose="02000600000000000000" pitchFamily="2" charset="0"/>
                <a:cs typeface="Tahoma" pitchFamily="34" charset="0"/>
              </a:rPr>
              <a:t>Renaturation du lit mineur</a:t>
            </a:r>
            <a:endParaRPr lang="fr-FR" sz="2000" b="1" dirty="0">
              <a:solidFill>
                <a:srgbClr val="663300"/>
              </a:solidFill>
              <a:latin typeface="Segoe Print" panose="02000600000000000000" pitchFamily="2" charset="0"/>
              <a:cs typeface="Tahoma" pitchFamily="34" charset="0"/>
            </a:endParaRPr>
          </a:p>
        </p:txBody>
      </p:sp>
      <p:pic>
        <p:nvPicPr>
          <p:cNvPr id="10242" name="Picture 2" descr="S:\Lathan_17\photos\06_photo_montage\Banquette_Ava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4" y="2137550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S:\Lathan_17\photos\06_photo_montage\Banquette_travau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4" y="2137550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S:\Lathan_17\photos\06_photo_montage\Recharge_avan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18000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S:\Lathan_17\photos\06_photo_montage\Recharge_iri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790" y="3618000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S:\Aber_Benoit\photos\06_Photo_montage\pose_blocs_avan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157" y="517550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S:\Aber_Benoit\photos\06_Photo_montage\pose_bloc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157" y="517550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014465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11" y="764704"/>
            <a:ext cx="8219401" cy="61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49275"/>
            <a:ext cx="6659563" cy="215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0" y="549275"/>
            <a:ext cx="914400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39750" y="0"/>
            <a:ext cx="86042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Le </a:t>
            </a: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programme d’actions – </a:t>
            </a:r>
            <a:r>
              <a:rPr lang="fr-FR" sz="2000" i="1" dirty="0" smtClean="0">
                <a:latin typeface="Gadugi" panose="020B0502040204020203" pitchFamily="34" charset="0"/>
                <a:cs typeface="Tahoma" pitchFamily="34" charset="0"/>
              </a:rPr>
              <a:t>Le programme d’actions</a:t>
            </a:r>
            <a:endParaRPr lang="fr-FR" sz="2000" i="1" dirty="0">
              <a:latin typeface="Gadugi" panose="020B0502040204020203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413" t="89958" r="11871" b="3616"/>
          <a:stretch/>
        </p:blipFill>
        <p:spPr bwMode="auto">
          <a:xfrm>
            <a:off x="1085255" y="1256566"/>
            <a:ext cx="2085975" cy="69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ZoneTexte 31"/>
          <p:cNvSpPr txBox="1"/>
          <p:nvPr/>
        </p:nvSpPr>
        <p:spPr>
          <a:xfrm>
            <a:off x="2123728" y="1221856"/>
            <a:ext cx="10261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26 u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2530028" y="1474092"/>
            <a:ext cx="10261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3 u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2123728" y="1700808"/>
            <a:ext cx="10261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5633 ml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4" name="Rectangle à coins arrondis 23"/>
          <p:cNvSpPr/>
          <p:nvPr/>
        </p:nvSpPr>
        <p:spPr>
          <a:xfrm>
            <a:off x="107504" y="5084802"/>
            <a:ext cx="3168352" cy="504056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fr-FR" alt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Total : </a:t>
            </a:r>
            <a:r>
              <a:rPr lang="fr-FR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84 231 </a:t>
            </a:r>
            <a:r>
              <a:rPr lang="fr-FR" alt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€ HT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179388" y="548680"/>
            <a:ext cx="8137028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2pPr marL="800100" lvl="1" indent="-342900" algn="just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Wingdings" panose="05000000000000000000" pitchFamily="2" charset="2"/>
              <a:buChar char="ü"/>
              <a:defRPr sz="2000" b="1">
                <a:solidFill>
                  <a:srgbClr val="663300"/>
                </a:solidFill>
                <a:latin typeface="Segoe Print" panose="02000600000000000000" pitchFamily="2" charset="0"/>
                <a:cs typeface="Tahoma" pitchFamily="34" charset="0"/>
              </a:defRPr>
            </a:lvl2pPr>
          </a:lstStyle>
          <a:p>
            <a:pPr lvl="1"/>
            <a:r>
              <a:rPr lang="fr-FR" dirty="0" smtClean="0"/>
              <a:t>Mis en défens des actions de renaturation 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1704721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584994"/>
            <a:ext cx="8277536" cy="61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Ellipse 24"/>
          <p:cNvSpPr/>
          <p:nvPr/>
        </p:nvSpPr>
        <p:spPr>
          <a:xfrm rot="20050773">
            <a:off x="3724484" y="5765673"/>
            <a:ext cx="681916" cy="52906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0" y="549275"/>
            <a:ext cx="6659563" cy="215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0" y="549275"/>
            <a:ext cx="914400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39750" y="0"/>
            <a:ext cx="86042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Le </a:t>
            </a: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programme d’actions – </a:t>
            </a:r>
            <a:r>
              <a:rPr lang="fr-FR" sz="2000" i="1" dirty="0" smtClean="0">
                <a:latin typeface="Gadugi" panose="020B0502040204020203" pitchFamily="34" charset="0"/>
                <a:cs typeface="Tahoma" pitchFamily="34" charset="0"/>
              </a:rPr>
              <a:t>Le programme d’actions</a:t>
            </a:r>
            <a:endParaRPr lang="fr-FR" sz="2000" i="1" dirty="0">
              <a:latin typeface="Gadugi" panose="020B0502040204020203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79388" y="548680"/>
            <a:ext cx="518470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2pPr marL="800100" lvl="1" indent="-342900" algn="just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Wingdings" panose="05000000000000000000" pitchFamily="2" charset="2"/>
              <a:buChar char="ü"/>
              <a:defRPr sz="2000" b="1">
                <a:solidFill>
                  <a:srgbClr val="663300"/>
                </a:solidFill>
                <a:latin typeface="Segoe Print" panose="02000600000000000000" pitchFamily="2" charset="0"/>
                <a:cs typeface="Tahoma" pitchFamily="34" charset="0"/>
              </a:defRPr>
            </a:lvl2pPr>
          </a:lstStyle>
          <a:p>
            <a:pPr lvl="1"/>
            <a:r>
              <a:rPr lang="fr-FR" dirty="0"/>
              <a:t>Amélioration de la continuité</a:t>
            </a:r>
          </a:p>
        </p:txBody>
      </p:sp>
      <p:sp>
        <p:nvSpPr>
          <p:cNvPr id="2" name="Ellipse 1"/>
          <p:cNvSpPr/>
          <p:nvPr/>
        </p:nvSpPr>
        <p:spPr>
          <a:xfrm>
            <a:off x="1331640" y="2420888"/>
            <a:ext cx="2808312" cy="16561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4478493" y="1019840"/>
            <a:ext cx="4922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Restauration de la continuité sur tous les linéaires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0" name="Ellipse 19"/>
          <p:cNvSpPr/>
          <p:nvPr/>
        </p:nvSpPr>
        <p:spPr>
          <a:xfrm rot="20050773">
            <a:off x="5260826" y="1616822"/>
            <a:ext cx="2009015" cy="77673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à coins arrondis 23"/>
          <p:cNvSpPr/>
          <p:nvPr/>
        </p:nvSpPr>
        <p:spPr>
          <a:xfrm>
            <a:off x="107504" y="4832774"/>
            <a:ext cx="3168352" cy="504056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fr-FR" alt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Total : </a:t>
            </a:r>
            <a:r>
              <a:rPr lang="fr-FR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222 300 </a:t>
            </a:r>
            <a:r>
              <a:rPr lang="fr-FR" alt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€ HT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992" t="86078" r="2428" b="3053"/>
          <a:stretch/>
        </p:blipFill>
        <p:spPr bwMode="auto">
          <a:xfrm>
            <a:off x="514345" y="1232856"/>
            <a:ext cx="3697615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ZoneTexte 25"/>
          <p:cNvSpPr txBox="1"/>
          <p:nvPr/>
        </p:nvSpPr>
        <p:spPr>
          <a:xfrm>
            <a:off x="1619672" y="1179622"/>
            <a:ext cx="10261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15 u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1403648" y="1389172"/>
            <a:ext cx="10261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23 u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2276128" y="1551905"/>
            <a:ext cx="10261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9 u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510930" y="1720906"/>
            <a:ext cx="10261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</a:t>
            </a:r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u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2411760" y="1910759"/>
            <a:ext cx="10261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7 u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2627784" y="4221088"/>
            <a:ext cx="1615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55 ouvrages</a:t>
            </a:r>
            <a:endPara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65956624"/>
              </p:ext>
            </p:extLst>
          </p:nvPr>
        </p:nvGraphicFramePr>
        <p:xfrm>
          <a:off x="1357290" y="5429264"/>
          <a:ext cx="6437311" cy="1162050"/>
        </p:xfrm>
        <a:graphic>
          <a:graphicData uri="http://schemas.openxmlformats.org/drawingml/2006/table">
            <a:tbl>
              <a:tblPr/>
              <a:tblGrid>
                <a:gridCol w="3978275"/>
                <a:gridCol w="912812"/>
                <a:gridCol w="582612"/>
                <a:gridCol w="963612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type d'action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unité de travaux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coûts (HT)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hauteur </a:t>
                      </a:r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 chute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arasement partiel de l'ouvrage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23800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chute &lt;50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829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démantèlement d'ouvrage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chute &lt;50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démantèlement d'ouvrage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38500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chute &gt;=50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869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étude d'avant-projet détaillé et dossier loi sur l'eau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67000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chute &gt;=50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393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franchissement piscicole des petits ouvrages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chute &lt;50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7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ouvrage de franchissement à remplacer par un pont cadre ou une passerelle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chute &lt;50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4072660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 animBg="1"/>
      <p:bldP spid="2" grpId="0" animBg="1"/>
      <p:bldP spid="17" grpId="0"/>
      <p:bldP spid="20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49275"/>
            <a:ext cx="6659563" cy="215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0" y="549275"/>
            <a:ext cx="914400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95536" y="0"/>
            <a:ext cx="88567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Le </a:t>
            </a: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programme d’actions – </a:t>
            </a:r>
            <a:r>
              <a:rPr lang="fr-FR" sz="2000" i="1" dirty="0" smtClean="0">
                <a:latin typeface="Gadugi" panose="020B0502040204020203" pitchFamily="34" charset="0"/>
                <a:cs typeface="Tahoma" pitchFamily="34" charset="0"/>
              </a:rPr>
              <a:t>Le programme d’actions par cours d’eau</a:t>
            </a:r>
            <a:endParaRPr lang="fr-FR" sz="2000" i="1" dirty="0">
              <a:latin typeface="Gadugi" panose="020B0502040204020203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723" t="24419" r="28210" b="14889"/>
          <a:stretch/>
        </p:blipFill>
        <p:spPr bwMode="auto">
          <a:xfrm>
            <a:off x="1908000" y="765175"/>
            <a:ext cx="5905142" cy="6024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2538" t="80882" r="3728" b="2793"/>
          <a:stretch/>
        </p:blipFill>
        <p:spPr bwMode="auto">
          <a:xfrm>
            <a:off x="5357818" y="4997048"/>
            <a:ext cx="3686795" cy="1793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1114710"/>
            <a:ext cx="3373432" cy="2530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4079348"/>
            <a:ext cx="3457774" cy="2593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389" y="523220"/>
            <a:ext cx="3493370" cy="2620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necteur droit avec flèche 2"/>
          <p:cNvCxnSpPr>
            <a:stCxn id="11268" idx="1"/>
          </p:cNvCxnSpPr>
          <p:nvPr/>
        </p:nvCxnSpPr>
        <p:spPr>
          <a:xfrm rot="10800000" flipV="1">
            <a:off x="2771800" y="5376014"/>
            <a:ext cx="2014514" cy="429250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>
            <a:stCxn id="11267" idx="2"/>
          </p:cNvCxnSpPr>
          <p:nvPr/>
        </p:nvCxnSpPr>
        <p:spPr>
          <a:xfrm rot="16200000" flipH="1">
            <a:off x="1687238" y="4128450"/>
            <a:ext cx="1440400" cy="473068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>
            <a:off x="2780186" y="2683220"/>
            <a:ext cx="1904204" cy="2257948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179388" y="548680"/>
            <a:ext cx="518470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 algn="just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Wingdings" panose="05000000000000000000" pitchFamily="2" charset="2"/>
              <a:buChar char="ü"/>
              <a:defRPr/>
            </a:pPr>
            <a:r>
              <a:rPr lang="fr-FR" sz="2000" b="1" dirty="0" smtClean="0">
                <a:solidFill>
                  <a:srgbClr val="663300"/>
                </a:solidFill>
                <a:latin typeface="Segoe Print" panose="02000600000000000000" pitchFamily="2" charset="0"/>
                <a:cs typeface="Tahoma" pitchFamily="34" charset="0"/>
              </a:rPr>
              <a:t>Le Saint Nicolas</a:t>
            </a:r>
            <a:endParaRPr lang="fr-FR" sz="2000" b="1" dirty="0">
              <a:solidFill>
                <a:srgbClr val="663300"/>
              </a:solidFill>
              <a:latin typeface="Segoe Print" panose="02000600000000000000" pitchFamily="2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86898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031876" y="473075"/>
            <a:ext cx="7013575" cy="57943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sz="3200" b="1" dirty="0" smtClean="0">
                <a:latin typeface="Calibri" panose="020F0502020204030204" pitchFamily="34" charset="0"/>
              </a:rPr>
              <a:t>DEROULEMENT DE LA REUNION</a:t>
            </a:r>
            <a:endParaRPr lang="fr-FR" sz="3200" b="1" dirty="0">
              <a:latin typeface="Calibri" panose="020F0502020204030204" pitchFamily="34" charset="0"/>
            </a:endParaRPr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950913" y="1857364"/>
            <a:ext cx="7175500" cy="5540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ctr" eaLnBrk="1" hangingPunct="1"/>
            <a:r>
              <a:rPr lang="fr-FR" altLang="fr-FR" sz="3000" b="1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Contexte </a:t>
            </a:r>
            <a:r>
              <a:rPr lang="fr-FR" altLang="fr-FR" sz="3000" b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et planning de </a:t>
            </a:r>
            <a:r>
              <a:rPr lang="fr-FR" altLang="fr-FR" sz="3000" b="1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l’étude</a:t>
            </a:r>
          </a:p>
        </p:txBody>
      </p:sp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947738" y="2928934"/>
            <a:ext cx="7181850" cy="55403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ctr" eaLnBrk="1" hangingPunct="1"/>
            <a:r>
              <a:rPr lang="fr-FR" altLang="fr-FR" sz="3000" b="1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Le programme d’actions</a:t>
            </a:r>
            <a:endParaRPr lang="fr-FR" altLang="fr-FR" sz="3000" b="1" dirty="0">
              <a:solidFill>
                <a:schemeClr val="bg1">
                  <a:lumMod val="95000"/>
                </a:schemeClr>
              </a:solidFill>
              <a:latin typeface="Calibri" pitchFamily="34" charset="0"/>
            </a:endParaRPr>
          </a:p>
        </p:txBody>
      </p:sp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962050" y="4000504"/>
            <a:ext cx="7181850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ctr" eaLnBrk="1" hangingPunct="1"/>
            <a:r>
              <a:rPr lang="fr-FR" altLang="fr-FR" sz="3000" b="1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Chantier vitrine à </a:t>
            </a:r>
          </a:p>
          <a:p>
            <a:pPr marL="0" indent="0" algn="ctr" eaLnBrk="1" hangingPunct="1"/>
            <a:r>
              <a:rPr lang="fr-FR" altLang="fr-FR" sz="3000" b="1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Saint Germain Le </a:t>
            </a:r>
            <a:r>
              <a:rPr lang="fr-FR" altLang="fr-FR" sz="3000" b="1" dirty="0" err="1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Fouilloux</a:t>
            </a:r>
            <a:endParaRPr lang="fr-FR" altLang="fr-FR" sz="3000" b="1" dirty="0">
              <a:solidFill>
                <a:schemeClr val="bg1">
                  <a:lumMod val="95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6314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89" t="23016" r="6410" b="13689"/>
          <a:stretch/>
        </p:blipFill>
        <p:spPr bwMode="auto">
          <a:xfrm>
            <a:off x="179512" y="1466454"/>
            <a:ext cx="885038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49275"/>
            <a:ext cx="6659563" cy="215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49275"/>
            <a:ext cx="914400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95536" y="0"/>
            <a:ext cx="88567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Le </a:t>
            </a: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programme d’actions – </a:t>
            </a:r>
            <a:r>
              <a:rPr lang="fr-FR" sz="2000" i="1" dirty="0" smtClean="0">
                <a:latin typeface="Gadugi" panose="020B0502040204020203" pitchFamily="34" charset="0"/>
                <a:cs typeface="Tahoma" pitchFamily="34" charset="0"/>
              </a:rPr>
              <a:t>Le programme d’actions par cours d’eau</a:t>
            </a:r>
            <a:endParaRPr lang="fr-FR" sz="2000" i="1" dirty="0">
              <a:latin typeface="Gadugi" panose="020B0502040204020203" pitchFamily="34" charset="0"/>
            </a:endParaRPr>
          </a:p>
        </p:txBody>
      </p:sp>
      <p:cxnSp>
        <p:nvCxnSpPr>
          <p:cNvPr id="3" name="Connecteur droit avec flèche 2"/>
          <p:cNvCxnSpPr/>
          <p:nvPr/>
        </p:nvCxnSpPr>
        <p:spPr>
          <a:xfrm flipH="1">
            <a:off x="3920729" y="1737225"/>
            <a:ext cx="1944216" cy="1187719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179388" y="548680"/>
            <a:ext cx="518470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 algn="just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Wingdings" panose="05000000000000000000" pitchFamily="2" charset="2"/>
              <a:buChar char="ü"/>
              <a:defRPr/>
            </a:pPr>
            <a:r>
              <a:rPr lang="fr-FR" sz="2000" b="1" dirty="0" smtClean="0">
                <a:solidFill>
                  <a:srgbClr val="663300"/>
                </a:solidFill>
                <a:latin typeface="Segoe Print" panose="02000600000000000000" pitchFamily="2" charset="0"/>
                <a:cs typeface="Tahoma" pitchFamily="34" charset="0"/>
              </a:rPr>
              <a:t>La Moyette</a:t>
            </a:r>
            <a:endParaRPr lang="fr-FR" sz="2000" b="1" dirty="0">
              <a:solidFill>
                <a:srgbClr val="663300"/>
              </a:solidFill>
              <a:latin typeface="Segoe Print" panose="02000600000000000000" pitchFamily="2" charset="0"/>
              <a:cs typeface="Tahom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2" y="3826261"/>
            <a:ext cx="3788318" cy="284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8" y="657224"/>
            <a:ext cx="3387127" cy="2540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Connecteur droit avec flèche 14"/>
          <p:cNvCxnSpPr>
            <a:stCxn id="2050" idx="3"/>
          </p:cNvCxnSpPr>
          <p:nvPr/>
        </p:nvCxnSpPr>
        <p:spPr>
          <a:xfrm flipV="1">
            <a:off x="7217310" y="4797153"/>
            <a:ext cx="1455947" cy="449728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9537918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722" t="34323" r="28322" b="22848"/>
          <a:stretch/>
        </p:blipFill>
        <p:spPr bwMode="auto">
          <a:xfrm>
            <a:off x="1845955" y="1412776"/>
            <a:ext cx="5462349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49275"/>
            <a:ext cx="6659563" cy="215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0" y="549275"/>
            <a:ext cx="914400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95536" y="0"/>
            <a:ext cx="88567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Le </a:t>
            </a: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programme d’actions – </a:t>
            </a:r>
            <a:r>
              <a:rPr lang="fr-FR" sz="2000" i="1" dirty="0" smtClean="0">
                <a:latin typeface="Gadugi" panose="020B0502040204020203" pitchFamily="34" charset="0"/>
                <a:cs typeface="Tahoma" pitchFamily="34" charset="0"/>
              </a:rPr>
              <a:t>Le programme d’actions par cours d’eau</a:t>
            </a:r>
            <a:endParaRPr lang="fr-FR" sz="2000" i="1" dirty="0">
              <a:latin typeface="Gadugi" panose="020B0502040204020203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79388" y="548680"/>
            <a:ext cx="518470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 algn="just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Wingdings" panose="05000000000000000000" pitchFamily="2" charset="2"/>
              <a:buChar char="ü"/>
              <a:defRPr/>
            </a:pPr>
            <a:r>
              <a:rPr lang="fr-FR" sz="2000" b="1" dirty="0" smtClean="0">
                <a:solidFill>
                  <a:srgbClr val="663300"/>
                </a:solidFill>
                <a:latin typeface="Segoe Print" panose="02000600000000000000" pitchFamily="2" charset="0"/>
                <a:cs typeface="Tahoma" pitchFamily="34" charset="0"/>
              </a:rPr>
              <a:t>La Roussette</a:t>
            </a:r>
            <a:endParaRPr lang="fr-FR" sz="2000" b="1" dirty="0">
              <a:solidFill>
                <a:srgbClr val="663300"/>
              </a:solidFill>
              <a:latin typeface="Segoe Print" panose="02000600000000000000" pitchFamily="2" charset="0"/>
              <a:cs typeface="Tahoma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5" y="3929066"/>
            <a:ext cx="3697803" cy="2773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Connecteur droit avec flèche 11"/>
          <p:cNvCxnSpPr>
            <a:stCxn id="4099" idx="0"/>
          </p:cNvCxnSpPr>
          <p:nvPr/>
        </p:nvCxnSpPr>
        <p:spPr>
          <a:xfrm rot="16200000" flipV="1">
            <a:off x="4603476" y="2683145"/>
            <a:ext cx="1357322" cy="1134520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96" t="71414" r="75015" b="14073"/>
          <a:stretch/>
        </p:blipFill>
        <p:spPr bwMode="auto">
          <a:xfrm>
            <a:off x="500034" y="3929066"/>
            <a:ext cx="3238592" cy="1504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48764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61" t="21577" r="4286" b="38144"/>
          <a:stretch/>
        </p:blipFill>
        <p:spPr bwMode="auto">
          <a:xfrm>
            <a:off x="28615" y="1484784"/>
            <a:ext cx="9115385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49275"/>
            <a:ext cx="6659563" cy="215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49275"/>
            <a:ext cx="914400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95536" y="0"/>
            <a:ext cx="88567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Le </a:t>
            </a: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programme d’actions – </a:t>
            </a:r>
            <a:r>
              <a:rPr lang="fr-FR" sz="2000" i="1" dirty="0" smtClean="0">
                <a:latin typeface="Gadugi" panose="020B0502040204020203" pitchFamily="34" charset="0"/>
                <a:cs typeface="Tahoma" pitchFamily="34" charset="0"/>
              </a:rPr>
              <a:t>Le programme d’actions par cours d’eau</a:t>
            </a:r>
            <a:endParaRPr lang="fr-FR" sz="2000" i="1" dirty="0">
              <a:latin typeface="Gadugi" panose="020B0502040204020203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79388" y="548680"/>
            <a:ext cx="518470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 algn="just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Wingdings" panose="05000000000000000000" pitchFamily="2" charset="2"/>
              <a:buChar char="ü"/>
              <a:defRPr/>
            </a:pPr>
            <a:r>
              <a:rPr lang="fr-FR" sz="2000" b="1" dirty="0" smtClean="0">
                <a:solidFill>
                  <a:srgbClr val="663300"/>
                </a:solidFill>
                <a:latin typeface="Segoe Print" panose="02000600000000000000" pitchFamily="2" charset="0"/>
                <a:cs typeface="Tahoma" pitchFamily="34" charset="0"/>
              </a:rPr>
              <a:t>La </a:t>
            </a:r>
            <a:r>
              <a:rPr lang="fr-FR" sz="2000" b="1" dirty="0" err="1" smtClean="0">
                <a:solidFill>
                  <a:srgbClr val="663300"/>
                </a:solidFill>
                <a:latin typeface="Segoe Print" panose="02000600000000000000" pitchFamily="2" charset="0"/>
                <a:cs typeface="Tahoma" pitchFamily="34" charset="0"/>
              </a:rPr>
              <a:t>Morinière</a:t>
            </a:r>
            <a:endParaRPr lang="fr-FR" sz="2000" b="1" dirty="0">
              <a:solidFill>
                <a:srgbClr val="663300"/>
              </a:solidFill>
              <a:latin typeface="Segoe Print" panose="02000600000000000000" pitchFamily="2" charset="0"/>
              <a:cs typeface="Tahom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lum contrast="4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36" y="841306"/>
            <a:ext cx="3127627" cy="2345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lum bright="10000" contrast="4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4" y="4127861"/>
            <a:ext cx="3393758" cy="2545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lum bright="20000"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419" y="839792"/>
            <a:ext cx="3071273" cy="2303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necteur droit avec flèche 2"/>
          <p:cNvCxnSpPr>
            <a:stCxn id="3075" idx="3"/>
          </p:cNvCxnSpPr>
          <p:nvPr/>
        </p:nvCxnSpPr>
        <p:spPr>
          <a:xfrm flipV="1">
            <a:off x="7465692" y="4077073"/>
            <a:ext cx="922732" cy="1323448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stCxn id="3074" idx="2"/>
          </p:cNvCxnSpPr>
          <p:nvPr/>
        </p:nvCxnSpPr>
        <p:spPr>
          <a:xfrm rot="5400000">
            <a:off x="3659701" y="2857107"/>
            <a:ext cx="145931" cy="805768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>
            <a:off x="6732240" y="3001306"/>
            <a:ext cx="733452" cy="773912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64" t="58276" r="72962" b="13788"/>
          <a:stretch/>
        </p:blipFill>
        <p:spPr bwMode="auto">
          <a:xfrm>
            <a:off x="-1" y="3744886"/>
            <a:ext cx="3224067" cy="261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527216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49275"/>
            <a:ext cx="6659563" cy="215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0" y="549275"/>
            <a:ext cx="914400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95536" y="0"/>
            <a:ext cx="88567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Le </a:t>
            </a: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programme d’actions – </a:t>
            </a:r>
            <a:r>
              <a:rPr lang="fr-FR" sz="2000" i="1" dirty="0" smtClean="0">
                <a:latin typeface="Gadugi" panose="020B0502040204020203" pitchFamily="34" charset="0"/>
                <a:cs typeface="Tahoma" pitchFamily="34" charset="0"/>
              </a:rPr>
              <a:t>Le programme d’actions par cours d’eau</a:t>
            </a:r>
            <a:endParaRPr lang="fr-FR" sz="2000" i="1" dirty="0">
              <a:latin typeface="Gadugi" panose="020B0502040204020203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79388" y="548680"/>
            <a:ext cx="5184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 algn="just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Wingdings" panose="05000000000000000000" pitchFamily="2" charset="2"/>
              <a:buChar char="ü"/>
              <a:defRPr/>
            </a:pPr>
            <a:r>
              <a:rPr lang="fr-FR" sz="2000" b="1" dirty="0" smtClean="0">
                <a:solidFill>
                  <a:srgbClr val="663300"/>
                </a:solidFill>
                <a:latin typeface="Segoe Print" panose="02000600000000000000" pitchFamily="2" charset="0"/>
                <a:cs typeface="Tahoma" pitchFamily="34" charset="0"/>
              </a:rPr>
              <a:t>Ruisseau de </a:t>
            </a:r>
            <a:r>
              <a:rPr lang="fr-FR" sz="2000" b="1" dirty="0" err="1" smtClean="0">
                <a:solidFill>
                  <a:srgbClr val="663300"/>
                </a:solidFill>
                <a:latin typeface="Segoe Print" panose="02000600000000000000" pitchFamily="2" charset="0"/>
                <a:cs typeface="Tahoma" pitchFamily="34" charset="0"/>
              </a:rPr>
              <a:t>Fresne</a:t>
            </a:r>
            <a:endParaRPr lang="fr-FR" sz="2000" b="1" dirty="0">
              <a:solidFill>
                <a:srgbClr val="663300"/>
              </a:solidFill>
              <a:latin typeface="Segoe Print" panose="02000600000000000000" pitchFamily="2" charset="0"/>
              <a:cs typeface="Tahom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252" t="20550" r="2575" b="27499"/>
          <a:stretch/>
        </p:blipFill>
        <p:spPr bwMode="auto">
          <a:xfrm>
            <a:off x="18750" y="3233589"/>
            <a:ext cx="7758227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626" t="22298" r="27674" b="21190"/>
          <a:stretch/>
        </p:blipFill>
        <p:spPr bwMode="auto">
          <a:xfrm>
            <a:off x="6705948" y="523220"/>
            <a:ext cx="2356364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3" y="883220"/>
            <a:ext cx="3584875" cy="2688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necteur droit avec flèche 2"/>
          <p:cNvCxnSpPr>
            <a:stCxn id="12" idx="3"/>
          </p:cNvCxnSpPr>
          <p:nvPr/>
        </p:nvCxnSpPr>
        <p:spPr>
          <a:xfrm flipV="1">
            <a:off x="7292778" y="1256566"/>
            <a:ext cx="1311670" cy="970982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2" y="4198575"/>
            <a:ext cx="3390071" cy="2542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Connecteur droit avec flèche 16"/>
          <p:cNvCxnSpPr>
            <a:stCxn id="16" idx="0"/>
          </p:cNvCxnSpPr>
          <p:nvPr/>
        </p:nvCxnSpPr>
        <p:spPr>
          <a:xfrm rot="5400000" flipH="1" flipV="1">
            <a:off x="6475093" y="2285244"/>
            <a:ext cx="2705406" cy="1121257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Forme libre 18"/>
          <p:cNvSpPr/>
          <p:nvPr/>
        </p:nvSpPr>
        <p:spPr>
          <a:xfrm>
            <a:off x="5643570" y="5357826"/>
            <a:ext cx="1357322" cy="101845"/>
          </a:xfrm>
          <a:custGeom>
            <a:avLst/>
            <a:gdLst>
              <a:gd name="connsiteX0" fmla="*/ 0 w 1171852"/>
              <a:gd name="connsiteY0" fmla="*/ 97654 h 101845"/>
              <a:gd name="connsiteX1" fmla="*/ 408372 w 1171852"/>
              <a:gd name="connsiteY1" fmla="*/ 79899 h 101845"/>
              <a:gd name="connsiteX2" fmla="*/ 435005 w 1171852"/>
              <a:gd name="connsiteY2" fmla="*/ 71021 h 101845"/>
              <a:gd name="connsiteX3" fmla="*/ 470516 w 1171852"/>
              <a:gd name="connsiteY3" fmla="*/ 53266 h 101845"/>
              <a:gd name="connsiteX4" fmla="*/ 594803 w 1171852"/>
              <a:gd name="connsiteY4" fmla="*/ 62144 h 101845"/>
              <a:gd name="connsiteX5" fmla="*/ 665825 w 1171852"/>
              <a:gd name="connsiteY5" fmla="*/ 44388 h 101845"/>
              <a:gd name="connsiteX6" fmla="*/ 949910 w 1171852"/>
              <a:gd name="connsiteY6" fmla="*/ 35511 h 101845"/>
              <a:gd name="connsiteX7" fmla="*/ 1012054 w 1171852"/>
              <a:gd name="connsiteY7" fmla="*/ 17755 h 101845"/>
              <a:gd name="connsiteX8" fmla="*/ 1065320 w 1171852"/>
              <a:gd name="connsiteY8" fmla="*/ 0 h 101845"/>
              <a:gd name="connsiteX9" fmla="*/ 1171852 w 1171852"/>
              <a:gd name="connsiteY9" fmla="*/ 0 h 10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1852" h="101845">
                <a:moveTo>
                  <a:pt x="0" y="97654"/>
                </a:moveTo>
                <a:cubicBezTo>
                  <a:pt x="168148" y="93651"/>
                  <a:pt x="273539" y="118424"/>
                  <a:pt x="408372" y="79899"/>
                </a:cubicBezTo>
                <a:cubicBezTo>
                  <a:pt x="417370" y="77328"/>
                  <a:pt x="426404" y="74707"/>
                  <a:pt x="435005" y="71021"/>
                </a:cubicBezTo>
                <a:cubicBezTo>
                  <a:pt x="447169" y="65808"/>
                  <a:pt x="458679" y="59184"/>
                  <a:pt x="470516" y="53266"/>
                </a:cubicBezTo>
                <a:cubicBezTo>
                  <a:pt x="511945" y="56225"/>
                  <a:pt x="553311" y="64030"/>
                  <a:pt x="594803" y="62144"/>
                </a:cubicBezTo>
                <a:cubicBezTo>
                  <a:pt x="619180" y="61036"/>
                  <a:pt x="641434" y="45150"/>
                  <a:pt x="665825" y="44388"/>
                </a:cubicBezTo>
                <a:lnTo>
                  <a:pt x="949910" y="35511"/>
                </a:lnTo>
                <a:cubicBezTo>
                  <a:pt x="1039386" y="5684"/>
                  <a:pt x="900619" y="51186"/>
                  <a:pt x="1012054" y="17755"/>
                </a:cubicBezTo>
                <a:cubicBezTo>
                  <a:pt x="1029980" y="12377"/>
                  <a:pt x="1046604" y="0"/>
                  <a:pt x="1065320" y="0"/>
                </a:cubicBezTo>
                <a:lnTo>
                  <a:pt x="1171852" y="0"/>
                </a:ln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orme libre 19"/>
          <p:cNvSpPr/>
          <p:nvPr/>
        </p:nvSpPr>
        <p:spPr>
          <a:xfrm>
            <a:off x="7143768" y="5357826"/>
            <a:ext cx="1785950" cy="285752"/>
          </a:xfrm>
          <a:custGeom>
            <a:avLst/>
            <a:gdLst>
              <a:gd name="connsiteX0" fmla="*/ 1455938 w 1455938"/>
              <a:gd name="connsiteY0" fmla="*/ 186494 h 186494"/>
              <a:gd name="connsiteX1" fmla="*/ 1384917 w 1455938"/>
              <a:gd name="connsiteY1" fmla="*/ 168739 h 186494"/>
              <a:gd name="connsiteX2" fmla="*/ 1340528 w 1455938"/>
              <a:gd name="connsiteY2" fmla="*/ 159861 h 186494"/>
              <a:gd name="connsiteX3" fmla="*/ 1287262 w 1455938"/>
              <a:gd name="connsiteY3" fmla="*/ 142106 h 186494"/>
              <a:gd name="connsiteX4" fmla="*/ 949911 w 1455938"/>
              <a:gd name="connsiteY4" fmla="*/ 133228 h 186494"/>
              <a:gd name="connsiteX5" fmla="*/ 790113 w 1455938"/>
              <a:gd name="connsiteY5" fmla="*/ 115473 h 186494"/>
              <a:gd name="connsiteX6" fmla="*/ 719091 w 1455938"/>
              <a:gd name="connsiteY6" fmla="*/ 106595 h 186494"/>
              <a:gd name="connsiteX7" fmla="*/ 639192 w 1455938"/>
              <a:gd name="connsiteY7" fmla="*/ 97718 h 186494"/>
              <a:gd name="connsiteX8" fmla="*/ 585926 w 1455938"/>
              <a:gd name="connsiteY8" fmla="*/ 88840 h 186494"/>
              <a:gd name="connsiteX9" fmla="*/ 461639 w 1455938"/>
              <a:gd name="connsiteY9" fmla="*/ 79962 h 186494"/>
              <a:gd name="connsiteX10" fmla="*/ 337352 w 1455938"/>
              <a:gd name="connsiteY10" fmla="*/ 62207 h 186494"/>
              <a:gd name="connsiteX11" fmla="*/ 310719 w 1455938"/>
              <a:gd name="connsiteY11" fmla="*/ 53329 h 186494"/>
              <a:gd name="connsiteX12" fmla="*/ 230819 w 1455938"/>
              <a:gd name="connsiteY12" fmla="*/ 44452 h 186494"/>
              <a:gd name="connsiteX13" fmla="*/ 204186 w 1455938"/>
              <a:gd name="connsiteY13" fmla="*/ 35574 h 186494"/>
              <a:gd name="connsiteX14" fmla="*/ 26633 w 1455938"/>
              <a:gd name="connsiteY14" fmla="*/ 17819 h 186494"/>
              <a:gd name="connsiteX15" fmla="*/ 0 w 1455938"/>
              <a:gd name="connsiteY15" fmla="*/ 63 h 186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55938" h="186494">
                <a:moveTo>
                  <a:pt x="1455938" y="186494"/>
                </a:moveTo>
                <a:cubicBezTo>
                  <a:pt x="1292370" y="153783"/>
                  <a:pt x="1494087" y="196032"/>
                  <a:pt x="1384917" y="168739"/>
                </a:cubicBezTo>
                <a:cubicBezTo>
                  <a:pt x="1370278" y="165079"/>
                  <a:pt x="1355086" y="163831"/>
                  <a:pt x="1340528" y="159861"/>
                </a:cubicBezTo>
                <a:cubicBezTo>
                  <a:pt x="1322472" y="154937"/>
                  <a:pt x="1305971" y="142598"/>
                  <a:pt x="1287262" y="142106"/>
                </a:cubicBezTo>
                <a:lnTo>
                  <a:pt x="949911" y="133228"/>
                </a:lnTo>
                <a:cubicBezTo>
                  <a:pt x="858767" y="115001"/>
                  <a:pt x="943378" y="130070"/>
                  <a:pt x="790113" y="115473"/>
                </a:cubicBezTo>
                <a:cubicBezTo>
                  <a:pt x="766362" y="113211"/>
                  <a:pt x="742786" y="109383"/>
                  <a:pt x="719091" y="106595"/>
                </a:cubicBezTo>
                <a:cubicBezTo>
                  <a:pt x="692478" y="103464"/>
                  <a:pt x="665754" y="101260"/>
                  <a:pt x="639192" y="97718"/>
                </a:cubicBezTo>
                <a:cubicBezTo>
                  <a:pt x="621350" y="95339"/>
                  <a:pt x="603837" y="90631"/>
                  <a:pt x="585926" y="88840"/>
                </a:cubicBezTo>
                <a:cubicBezTo>
                  <a:pt x="544598" y="84707"/>
                  <a:pt x="503068" y="82921"/>
                  <a:pt x="461639" y="79962"/>
                </a:cubicBezTo>
                <a:cubicBezTo>
                  <a:pt x="374083" y="58075"/>
                  <a:pt x="494801" y="86431"/>
                  <a:pt x="337352" y="62207"/>
                </a:cubicBezTo>
                <a:cubicBezTo>
                  <a:pt x="328103" y="60784"/>
                  <a:pt x="319950" y="54867"/>
                  <a:pt x="310719" y="53329"/>
                </a:cubicBezTo>
                <a:cubicBezTo>
                  <a:pt x="284286" y="48924"/>
                  <a:pt x="257452" y="47411"/>
                  <a:pt x="230819" y="44452"/>
                </a:cubicBezTo>
                <a:cubicBezTo>
                  <a:pt x="221941" y="41493"/>
                  <a:pt x="213393" y="37248"/>
                  <a:pt x="204186" y="35574"/>
                </a:cubicBezTo>
                <a:cubicBezTo>
                  <a:pt x="159173" y="27389"/>
                  <a:pt x="65284" y="21040"/>
                  <a:pt x="26633" y="17819"/>
                </a:cubicBezTo>
                <a:cubicBezTo>
                  <a:pt x="6785" y="-2030"/>
                  <a:pt x="17248" y="63"/>
                  <a:pt x="0" y="63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avec flèche 21"/>
          <p:cNvCxnSpPr/>
          <p:nvPr/>
        </p:nvCxnSpPr>
        <p:spPr>
          <a:xfrm>
            <a:off x="6143636" y="5500702"/>
            <a:ext cx="2286016" cy="21431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lum bright="-10000" contrast="4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56" y="2247813"/>
            <a:ext cx="3302788" cy="2477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1" name="Connecteur droit avec flèche 20"/>
          <p:cNvCxnSpPr/>
          <p:nvPr/>
        </p:nvCxnSpPr>
        <p:spPr>
          <a:xfrm>
            <a:off x="1851957" y="4724904"/>
            <a:ext cx="1207875" cy="360280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7291120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49275"/>
            <a:ext cx="6659563" cy="215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0" y="549275"/>
            <a:ext cx="914400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95536" y="0"/>
            <a:ext cx="88567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Le </a:t>
            </a: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programme d’actions – </a:t>
            </a:r>
            <a:r>
              <a:rPr lang="fr-FR" sz="2000" i="1" dirty="0" smtClean="0">
                <a:latin typeface="Gadugi" panose="020B0502040204020203" pitchFamily="34" charset="0"/>
                <a:cs typeface="Tahoma" pitchFamily="34" charset="0"/>
              </a:rPr>
              <a:t>Le programme d’actions par cours d’eau</a:t>
            </a:r>
            <a:endParaRPr lang="fr-FR" sz="2000" i="1" dirty="0">
              <a:latin typeface="Gadugi" panose="020B0502040204020203" pitchFamily="34" charset="0"/>
            </a:endParaRPr>
          </a:p>
        </p:txBody>
      </p:sp>
      <p:cxnSp>
        <p:nvCxnSpPr>
          <p:cNvPr id="3" name="Connecteur droit avec flèche 2"/>
          <p:cNvCxnSpPr/>
          <p:nvPr/>
        </p:nvCxnSpPr>
        <p:spPr>
          <a:xfrm flipH="1">
            <a:off x="4716016" y="2060848"/>
            <a:ext cx="2592288" cy="212585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86" t="27606" r="17185" b="13209"/>
          <a:stretch/>
        </p:blipFill>
        <p:spPr bwMode="auto">
          <a:xfrm>
            <a:off x="693927" y="1629040"/>
            <a:ext cx="8260003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79388" y="548680"/>
            <a:ext cx="518470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 algn="just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Wingdings" panose="05000000000000000000" pitchFamily="2" charset="2"/>
              <a:buChar char="ü"/>
              <a:defRPr/>
            </a:pPr>
            <a:r>
              <a:rPr lang="fr-FR" sz="2000" b="1" dirty="0" smtClean="0">
                <a:solidFill>
                  <a:srgbClr val="663300"/>
                </a:solidFill>
                <a:latin typeface="Segoe Print" panose="02000600000000000000" pitchFamily="2" charset="0"/>
                <a:cs typeface="Tahoma" pitchFamily="34" charset="0"/>
              </a:rPr>
              <a:t>Ruisseau de </a:t>
            </a:r>
            <a:r>
              <a:rPr lang="fr-FR" sz="2000" b="1" dirty="0" err="1" smtClean="0">
                <a:solidFill>
                  <a:srgbClr val="663300"/>
                </a:solidFill>
                <a:latin typeface="Segoe Print" panose="02000600000000000000" pitchFamily="2" charset="0"/>
                <a:cs typeface="Tahoma" pitchFamily="34" charset="0"/>
              </a:rPr>
              <a:t>Courteille</a:t>
            </a:r>
            <a:endParaRPr lang="fr-FR" sz="2000" b="1" dirty="0">
              <a:solidFill>
                <a:srgbClr val="663300"/>
              </a:solidFill>
              <a:latin typeface="Segoe Print" panose="02000600000000000000" pitchFamily="2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51" y="614320"/>
            <a:ext cx="2990901" cy="224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3894760"/>
            <a:ext cx="3255181" cy="2441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Connecteur droit avec flèche 11"/>
          <p:cNvCxnSpPr>
            <a:stCxn id="1027" idx="0"/>
          </p:cNvCxnSpPr>
          <p:nvPr/>
        </p:nvCxnSpPr>
        <p:spPr>
          <a:xfrm rot="16200000" flipV="1">
            <a:off x="5852965" y="3119506"/>
            <a:ext cx="753792" cy="796716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stCxn id="1026" idx="3"/>
          </p:cNvCxnSpPr>
          <p:nvPr/>
        </p:nvCxnSpPr>
        <p:spPr>
          <a:xfrm>
            <a:off x="7019952" y="1735908"/>
            <a:ext cx="1512488" cy="324940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1193432"/>
            <a:ext cx="3104775" cy="232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9" name="Connecteur droit avec flèche 38"/>
          <p:cNvCxnSpPr/>
          <p:nvPr/>
        </p:nvCxnSpPr>
        <p:spPr>
          <a:xfrm>
            <a:off x="3604809" y="2273433"/>
            <a:ext cx="823175" cy="1587615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0010299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15" y="450758"/>
            <a:ext cx="8823297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49275"/>
            <a:ext cx="6659563" cy="215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0" y="549275"/>
            <a:ext cx="914400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39750" y="0"/>
            <a:ext cx="86042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Le </a:t>
            </a: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programme d’actions – </a:t>
            </a:r>
            <a:r>
              <a:rPr lang="fr-FR" sz="2000" i="1" dirty="0" smtClean="0">
                <a:latin typeface="Gadugi" panose="020B0502040204020203" pitchFamily="34" charset="0"/>
                <a:cs typeface="Tahoma" pitchFamily="34" charset="0"/>
              </a:rPr>
              <a:t>Le programme d’actions</a:t>
            </a:r>
            <a:endParaRPr lang="fr-FR" sz="2000" i="1" dirty="0">
              <a:latin typeface="Gadugi" panose="020B0502040204020203" pitchFamily="34" charset="0"/>
            </a:endParaRPr>
          </a:p>
        </p:txBody>
      </p:sp>
      <p:sp>
        <p:nvSpPr>
          <p:cNvPr id="2" name="Ellipse 1"/>
          <p:cNvSpPr/>
          <p:nvPr/>
        </p:nvSpPr>
        <p:spPr>
          <a:xfrm rot="974351">
            <a:off x="971600" y="2469845"/>
            <a:ext cx="3672408" cy="14142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 rot="20143318">
            <a:off x="4509559" y="1496753"/>
            <a:ext cx="3830394" cy="125314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 rot="19112887">
            <a:off x="4048342" y="5962258"/>
            <a:ext cx="1084219" cy="54075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068960"/>
            <a:ext cx="3195211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4" y="776965"/>
            <a:ext cx="3132866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15" y="5418000"/>
            <a:ext cx="3217143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302000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49" y="728960"/>
            <a:ext cx="8516931" cy="61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49275"/>
            <a:ext cx="6659563" cy="215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0" y="549275"/>
            <a:ext cx="914400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39750" y="0"/>
            <a:ext cx="86042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Le </a:t>
            </a: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programme d’actions – </a:t>
            </a:r>
            <a:r>
              <a:rPr lang="fr-FR" sz="2000" i="1" dirty="0" smtClean="0">
                <a:latin typeface="Gadugi" panose="020B0502040204020203" pitchFamily="34" charset="0"/>
                <a:cs typeface="Tahoma" pitchFamily="34" charset="0"/>
              </a:rPr>
              <a:t>Le programme d’actions </a:t>
            </a:r>
            <a:endParaRPr lang="fr-FR" sz="2000" i="1" dirty="0">
              <a:latin typeface="Gadugi" panose="020B0502040204020203" pitchFamily="34" charset="0"/>
            </a:endParaRPr>
          </a:p>
        </p:txBody>
      </p:sp>
      <p:sp>
        <p:nvSpPr>
          <p:cNvPr id="2" name="Ellipse 1"/>
          <p:cNvSpPr/>
          <p:nvPr/>
        </p:nvSpPr>
        <p:spPr>
          <a:xfrm rot="974351">
            <a:off x="971600" y="2469845"/>
            <a:ext cx="3672408" cy="14142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 rot="20143318">
            <a:off x="4509559" y="1496753"/>
            <a:ext cx="3830394" cy="125314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 rot="19112887">
            <a:off x="4183147" y="5709146"/>
            <a:ext cx="1084219" cy="54075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068960"/>
            <a:ext cx="3195211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4" y="776965"/>
            <a:ext cx="3132866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15" y="5418000"/>
            <a:ext cx="3217143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rme libre 2"/>
          <p:cNvSpPr/>
          <p:nvPr/>
        </p:nvSpPr>
        <p:spPr>
          <a:xfrm>
            <a:off x="2543785" y="2636912"/>
            <a:ext cx="516047" cy="271604"/>
          </a:xfrm>
          <a:custGeom>
            <a:avLst/>
            <a:gdLst>
              <a:gd name="connsiteX0" fmla="*/ 0 w 516047"/>
              <a:gd name="connsiteY0" fmla="*/ 0 h 271604"/>
              <a:gd name="connsiteX1" fmla="*/ 81481 w 516047"/>
              <a:gd name="connsiteY1" fmla="*/ 27160 h 271604"/>
              <a:gd name="connsiteX2" fmla="*/ 135802 w 516047"/>
              <a:gd name="connsiteY2" fmla="*/ 45267 h 271604"/>
              <a:gd name="connsiteX3" fmla="*/ 162962 w 516047"/>
              <a:gd name="connsiteY3" fmla="*/ 54321 h 271604"/>
              <a:gd name="connsiteX4" fmla="*/ 208229 w 516047"/>
              <a:gd name="connsiteY4" fmla="*/ 63374 h 271604"/>
              <a:gd name="connsiteX5" fmla="*/ 334978 w 516047"/>
              <a:gd name="connsiteY5" fmla="*/ 90534 h 271604"/>
              <a:gd name="connsiteX6" fmla="*/ 389299 w 516047"/>
              <a:gd name="connsiteY6" fmla="*/ 117695 h 271604"/>
              <a:gd name="connsiteX7" fmla="*/ 452673 w 516047"/>
              <a:gd name="connsiteY7" fmla="*/ 181069 h 271604"/>
              <a:gd name="connsiteX8" fmla="*/ 470780 w 516047"/>
              <a:gd name="connsiteY8" fmla="*/ 208230 h 271604"/>
              <a:gd name="connsiteX9" fmla="*/ 479833 w 516047"/>
              <a:gd name="connsiteY9" fmla="*/ 235390 h 271604"/>
              <a:gd name="connsiteX10" fmla="*/ 516047 w 516047"/>
              <a:gd name="connsiteY10" fmla="*/ 271604 h 271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6047" h="271604">
                <a:moveTo>
                  <a:pt x="0" y="0"/>
                </a:moveTo>
                <a:cubicBezTo>
                  <a:pt x="90767" y="36307"/>
                  <a:pt x="3509" y="3769"/>
                  <a:pt x="81481" y="27160"/>
                </a:cubicBezTo>
                <a:cubicBezTo>
                  <a:pt x="99763" y="32644"/>
                  <a:pt x="117695" y="39231"/>
                  <a:pt x="135802" y="45267"/>
                </a:cubicBezTo>
                <a:cubicBezTo>
                  <a:pt x="144855" y="48285"/>
                  <a:pt x="153604" y="52450"/>
                  <a:pt x="162962" y="54321"/>
                </a:cubicBezTo>
                <a:cubicBezTo>
                  <a:pt x="178051" y="57339"/>
                  <a:pt x="193383" y="59325"/>
                  <a:pt x="208229" y="63374"/>
                </a:cubicBezTo>
                <a:cubicBezTo>
                  <a:pt x="317388" y="93144"/>
                  <a:pt x="203129" y="74054"/>
                  <a:pt x="334978" y="90534"/>
                </a:cubicBezTo>
                <a:cubicBezTo>
                  <a:pt x="354351" y="96992"/>
                  <a:pt x="374846" y="101178"/>
                  <a:pt x="389299" y="117695"/>
                </a:cubicBezTo>
                <a:cubicBezTo>
                  <a:pt x="449119" y="186060"/>
                  <a:pt x="396837" y="162458"/>
                  <a:pt x="452673" y="181069"/>
                </a:cubicBezTo>
                <a:cubicBezTo>
                  <a:pt x="458709" y="190123"/>
                  <a:pt x="465914" y="198498"/>
                  <a:pt x="470780" y="208230"/>
                </a:cubicBezTo>
                <a:cubicBezTo>
                  <a:pt x="475048" y="216766"/>
                  <a:pt x="473871" y="227938"/>
                  <a:pt x="479833" y="235390"/>
                </a:cubicBezTo>
                <a:cubicBezTo>
                  <a:pt x="538097" y="308219"/>
                  <a:pt x="486321" y="212150"/>
                  <a:pt x="516047" y="271604"/>
                </a:cubicBezTo>
              </a:path>
            </a:pathLst>
          </a:custGeom>
          <a:ln>
            <a:solidFill>
              <a:srgbClr val="00FF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orme libre 3"/>
          <p:cNvSpPr/>
          <p:nvPr/>
        </p:nvSpPr>
        <p:spPr>
          <a:xfrm>
            <a:off x="1874067" y="3149521"/>
            <a:ext cx="534155" cy="154994"/>
          </a:xfrm>
          <a:custGeom>
            <a:avLst/>
            <a:gdLst>
              <a:gd name="connsiteX0" fmla="*/ 0 w 534155"/>
              <a:gd name="connsiteY0" fmla="*/ 64459 h 154994"/>
              <a:gd name="connsiteX1" fmla="*/ 72428 w 534155"/>
              <a:gd name="connsiteY1" fmla="*/ 55406 h 154994"/>
              <a:gd name="connsiteX2" fmla="*/ 99588 w 534155"/>
              <a:gd name="connsiteY2" fmla="*/ 46352 h 154994"/>
              <a:gd name="connsiteX3" fmla="*/ 162963 w 534155"/>
              <a:gd name="connsiteY3" fmla="*/ 37299 h 154994"/>
              <a:gd name="connsiteX4" fmla="*/ 190123 w 534155"/>
              <a:gd name="connsiteY4" fmla="*/ 28245 h 154994"/>
              <a:gd name="connsiteX5" fmla="*/ 208230 w 534155"/>
              <a:gd name="connsiteY5" fmla="*/ 1085 h 154994"/>
              <a:gd name="connsiteX6" fmla="*/ 262551 w 534155"/>
              <a:gd name="connsiteY6" fmla="*/ 10138 h 154994"/>
              <a:gd name="connsiteX7" fmla="*/ 289711 w 534155"/>
              <a:gd name="connsiteY7" fmla="*/ 19192 h 154994"/>
              <a:gd name="connsiteX8" fmla="*/ 307818 w 534155"/>
              <a:gd name="connsiteY8" fmla="*/ 46352 h 154994"/>
              <a:gd name="connsiteX9" fmla="*/ 334979 w 534155"/>
              <a:gd name="connsiteY9" fmla="*/ 64459 h 154994"/>
              <a:gd name="connsiteX10" fmla="*/ 353085 w 534155"/>
              <a:gd name="connsiteY10" fmla="*/ 91620 h 154994"/>
              <a:gd name="connsiteX11" fmla="*/ 407406 w 534155"/>
              <a:gd name="connsiteY11" fmla="*/ 118780 h 154994"/>
              <a:gd name="connsiteX12" fmla="*/ 434567 w 534155"/>
              <a:gd name="connsiteY12" fmla="*/ 136887 h 154994"/>
              <a:gd name="connsiteX13" fmla="*/ 461727 w 534155"/>
              <a:gd name="connsiteY13" fmla="*/ 127833 h 154994"/>
              <a:gd name="connsiteX14" fmla="*/ 534155 w 534155"/>
              <a:gd name="connsiteY14" fmla="*/ 154994 h 154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34155" h="154994">
                <a:moveTo>
                  <a:pt x="0" y="64459"/>
                </a:moveTo>
                <a:cubicBezTo>
                  <a:pt x="24143" y="61441"/>
                  <a:pt x="48490" y="59758"/>
                  <a:pt x="72428" y="55406"/>
                </a:cubicBezTo>
                <a:cubicBezTo>
                  <a:pt x="81817" y="53699"/>
                  <a:pt x="90230" y="48224"/>
                  <a:pt x="99588" y="46352"/>
                </a:cubicBezTo>
                <a:cubicBezTo>
                  <a:pt x="120513" y="42167"/>
                  <a:pt x="141838" y="40317"/>
                  <a:pt x="162963" y="37299"/>
                </a:cubicBezTo>
                <a:cubicBezTo>
                  <a:pt x="172016" y="34281"/>
                  <a:pt x="182671" y="34207"/>
                  <a:pt x="190123" y="28245"/>
                </a:cubicBezTo>
                <a:cubicBezTo>
                  <a:pt x="198619" y="21448"/>
                  <a:pt x="197674" y="3724"/>
                  <a:pt x="208230" y="1085"/>
                </a:cubicBezTo>
                <a:cubicBezTo>
                  <a:pt x="226039" y="-3367"/>
                  <a:pt x="244444" y="7120"/>
                  <a:pt x="262551" y="10138"/>
                </a:cubicBezTo>
                <a:cubicBezTo>
                  <a:pt x="271604" y="13156"/>
                  <a:pt x="282259" y="13230"/>
                  <a:pt x="289711" y="19192"/>
                </a:cubicBezTo>
                <a:cubicBezTo>
                  <a:pt x="298207" y="25989"/>
                  <a:pt x="300124" y="38658"/>
                  <a:pt x="307818" y="46352"/>
                </a:cubicBezTo>
                <a:cubicBezTo>
                  <a:pt x="315512" y="54046"/>
                  <a:pt x="325925" y="58423"/>
                  <a:pt x="334979" y="64459"/>
                </a:cubicBezTo>
                <a:cubicBezTo>
                  <a:pt x="341014" y="73513"/>
                  <a:pt x="345391" y="83926"/>
                  <a:pt x="353085" y="91620"/>
                </a:cubicBezTo>
                <a:cubicBezTo>
                  <a:pt x="370635" y="109170"/>
                  <a:pt x="385316" y="111417"/>
                  <a:pt x="407406" y="118780"/>
                </a:cubicBezTo>
                <a:cubicBezTo>
                  <a:pt x="416460" y="124816"/>
                  <a:pt x="423834" y="135098"/>
                  <a:pt x="434567" y="136887"/>
                </a:cubicBezTo>
                <a:cubicBezTo>
                  <a:pt x="443980" y="138456"/>
                  <a:pt x="452184" y="127833"/>
                  <a:pt x="461727" y="127833"/>
                </a:cubicBezTo>
                <a:cubicBezTo>
                  <a:pt x="514010" y="127833"/>
                  <a:pt x="507930" y="128769"/>
                  <a:pt x="534155" y="154994"/>
                </a:cubicBezTo>
              </a:path>
            </a:pathLst>
          </a:custGeom>
          <a:ln>
            <a:solidFill>
              <a:srgbClr val="00FF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3186820" y="3603279"/>
            <a:ext cx="1113649" cy="237294"/>
          </a:xfrm>
          <a:custGeom>
            <a:avLst/>
            <a:gdLst>
              <a:gd name="connsiteX0" fmla="*/ 0 w 1113649"/>
              <a:gd name="connsiteY0" fmla="*/ 18107 h 237294"/>
              <a:gd name="connsiteX1" fmla="*/ 54321 w 1113649"/>
              <a:gd name="connsiteY1" fmla="*/ 36214 h 237294"/>
              <a:gd name="connsiteX2" fmla="*/ 99588 w 1113649"/>
              <a:gd name="connsiteY2" fmla="*/ 72428 h 237294"/>
              <a:gd name="connsiteX3" fmla="*/ 135802 w 1113649"/>
              <a:gd name="connsiteY3" fmla="*/ 63374 h 237294"/>
              <a:gd name="connsiteX4" fmla="*/ 162962 w 1113649"/>
              <a:gd name="connsiteY4" fmla="*/ 54321 h 237294"/>
              <a:gd name="connsiteX5" fmla="*/ 289711 w 1113649"/>
              <a:gd name="connsiteY5" fmla="*/ 45268 h 237294"/>
              <a:gd name="connsiteX6" fmla="*/ 344031 w 1113649"/>
              <a:gd name="connsiteY6" fmla="*/ 27161 h 237294"/>
              <a:gd name="connsiteX7" fmla="*/ 371192 w 1113649"/>
              <a:gd name="connsiteY7" fmla="*/ 18107 h 237294"/>
              <a:gd name="connsiteX8" fmla="*/ 398352 w 1113649"/>
              <a:gd name="connsiteY8" fmla="*/ 0 h 237294"/>
              <a:gd name="connsiteX9" fmla="*/ 452673 w 1113649"/>
              <a:gd name="connsiteY9" fmla="*/ 18107 h 237294"/>
              <a:gd name="connsiteX10" fmla="*/ 506994 w 1113649"/>
              <a:gd name="connsiteY10" fmla="*/ 45268 h 237294"/>
              <a:gd name="connsiteX11" fmla="*/ 579422 w 1113649"/>
              <a:gd name="connsiteY11" fmla="*/ 27161 h 237294"/>
              <a:gd name="connsiteX12" fmla="*/ 606582 w 1113649"/>
              <a:gd name="connsiteY12" fmla="*/ 9054 h 237294"/>
              <a:gd name="connsiteX13" fmla="*/ 642796 w 1113649"/>
              <a:gd name="connsiteY13" fmla="*/ 18107 h 237294"/>
              <a:gd name="connsiteX14" fmla="*/ 669956 w 1113649"/>
              <a:gd name="connsiteY14" fmla="*/ 45268 h 237294"/>
              <a:gd name="connsiteX15" fmla="*/ 706170 w 1113649"/>
              <a:gd name="connsiteY15" fmla="*/ 27161 h 237294"/>
              <a:gd name="connsiteX16" fmla="*/ 733330 w 1113649"/>
              <a:gd name="connsiteY16" fmla="*/ 18107 h 237294"/>
              <a:gd name="connsiteX17" fmla="*/ 814812 w 1113649"/>
              <a:gd name="connsiteY17" fmla="*/ 45268 h 237294"/>
              <a:gd name="connsiteX18" fmla="*/ 823865 w 1113649"/>
              <a:gd name="connsiteY18" fmla="*/ 72428 h 237294"/>
              <a:gd name="connsiteX19" fmla="*/ 878186 w 1113649"/>
              <a:gd name="connsiteY19" fmla="*/ 117695 h 237294"/>
              <a:gd name="connsiteX20" fmla="*/ 905346 w 1113649"/>
              <a:gd name="connsiteY20" fmla="*/ 108642 h 237294"/>
              <a:gd name="connsiteX21" fmla="*/ 941560 w 1113649"/>
              <a:gd name="connsiteY21" fmla="*/ 72428 h 237294"/>
              <a:gd name="connsiteX22" fmla="*/ 968721 w 1113649"/>
              <a:gd name="connsiteY22" fmla="*/ 108642 h 237294"/>
              <a:gd name="connsiteX23" fmla="*/ 986828 w 1113649"/>
              <a:gd name="connsiteY23" fmla="*/ 144856 h 237294"/>
              <a:gd name="connsiteX24" fmla="*/ 1013988 w 1113649"/>
              <a:gd name="connsiteY24" fmla="*/ 172016 h 237294"/>
              <a:gd name="connsiteX25" fmla="*/ 1068309 w 1113649"/>
              <a:gd name="connsiteY25" fmla="*/ 172016 h 237294"/>
              <a:gd name="connsiteX26" fmla="*/ 1086416 w 1113649"/>
              <a:gd name="connsiteY26" fmla="*/ 226337 h 237294"/>
              <a:gd name="connsiteX27" fmla="*/ 1113576 w 1113649"/>
              <a:gd name="connsiteY27" fmla="*/ 226337 h 23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13649" h="237294">
                <a:moveTo>
                  <a:pt x="0" y="18107"/>
                </a:moveTo>
                <a:cubicBezTo>
                  <a:pt x="18107" y="24143"/>
                  <a:pt x="38136" y="26098"/>
                  <a:pt x="54321" y="36214"/>
                </a:cubicBezTo>
                <a:cubicBezTo>
                  <a:pt x="147929" y="94719"/>
                  <a:pt x="529" y="39406"/>
                  <a:pt x="99588" y="72428"/>
                </a:cubicBezTo>
                <a:cubicBezTo>
                  <a:pt x="111659" y="69410"/>
                  <a:pt x="123838" y="66792"/>
                  <a:pt x="135802" y="63374"/>
                </a:cubicBezTo>
                <a:cubicBezTo>
                  <a:pt x="144978" y="60752"/>
                  <a:pt x="153484" y="55436"/>
                  <a:pt x="162962" y="54321"/>
                </a:cubicBezTo>
                <a:cubicBezTo>
                  <a:pt x="205029" y="49372"/>
                  <a:pt x="247461" y="48286"/>
                  <a:pt x="289711" y="45268"/>
                </a:cubicBezTo>
                <a:lnTo>
                  <a:pt x="344031" y="27161"/>
                </a:lnTo>
                <a:cubicBezTo>
                  <a:pt x="353085" y="24143"/>
                  <a:pt x="363251" y="23401"/>
                  <a:pt x="371192" y="18107"/>
                </a:cubicBezTo>
                <a:lnTo>
                  <a:pt x="398352" y="0"/>
                </a:lnTo>
                <a:cubicBezTo>
                  <a:pt x="416459" y="6036"/>
                  <a:pt x="436792" y="7520"/>
                  <a:pt x="452673" y="18107"/>
                </a:cubicBezTo>
                <a:cubicBezTo>
                  <a:pt x="487774" y="41508"/>
                  <a:pt x="469511" y="32773"/>
                  <a:pt x="506994" y="45268"/>
                </a:cubicBezTo>
                <a:cubicBezTo>
                  <a:pt x="524205" y="41826"/>
                  <a:pt x="560866" y="36439"/>
                  <a:pt x="579422" y="27161"/>
                </a:cubicBezTo>
                <a:cubicBezTo>
                  <a:pt x="589154" y="22295"/>
                  <a:pt x="597529" y="15090"/>
                  <a:pt x="606582" y="9054"/>
                </a:cubicBezTo>
                <a:cubicBezTo>
                  <a:pt x="618653" y="12072"/>
                  <a:pt x="631993" y="11934"/>
                  <a:pt x="642796" y="18107"/>
                </a:cubicBezTo>
                <a:cubicBezTo>
                  <a:pt x="653913" y="24459"/>
                  <a:pt x="657281" y="43457"/>
                  <a:pt x="669956" y="45268"/>
                </a:cubicBezTo>
                <a:cubicBezTo>
                  <a:pt x="683317" y="47177"/>
                  <a:pt x="693765" y="32478"/>
                  <a:pt x="706170" y="27161"/>
                </a:cubicBezTo>
                <a:cubicBezTo>
                  <a:pt x="714941" y="23402"/>
                  <a:pt x="724277" y="21125"/>
                  <a:pt x="733330" y="18107"/>
                </a:cubicBezTo>
                <a:cubicBezTo>
                  <a:pt x="756217" y="22685"/>
                  <a:pt x="796071" y="26527"/>
                  <a:pt x="814812" y="45268"/>
                </a:cubicBezTo>
                <a:cubicBezTo>
                  <a:pt x="821560" y="52016"/>
                  <a:pt x="818571" y="64488"/>
                  <a:pt x="823865" y="72428"/>
                </a:cubicBezTo>
                <a:cubicBezTo>
                  <a:pt x="837806" y="93339"/>
                  <a:pt x="858146" y="104335"/>
                  <a:pt x="878186" y="117695"/>
                </a:cubicBezTo>
                <a:cubicBezTo>
                  <a:pt x="887239" y="114677"/>
                  <a:pt x="898598" y="115390"/>
                  <a:pt x="905346" y="108642"/>
                </a:cubicBezTo>
                <a:cubicBezTo>
                  <a:pt x="953631" y="60357"/>
                  <a:pt x="869135" y="96569"/>
                  <a:pt x="941560" y="72428"/>
                </a:cubicBezTo>
                <a:cubicBezTo>
                  <a:pt x="950614" y="84499"/>
                  <a:pt x="960724" y="95846"/>
                  <a:pt x="968721" y="108642"/>
                </a:cubicBezTo>
                <a:cubicBezTo>
                  <a:pt x="975874" y="120087"/>
                  <a:pt x="978984" y="133874"/>
                  <a:pt x="986828" y="144856"/>
                </a:cubicBezTo>
                <a:cubicBezTo>
                  <a:pt x="994270" y="155275"/>
                  <a:pt x="1004935" y="162963"/>
                  <a:pt x="1013988" y="172016"/>
                </a:cubicBezTo>
                <a:cubicBezTo>
                  <a:pt x="1027916" y="167373"/>
                  <a:pt x="1054381" y="152517"/>
                  <a:pt x="1068309" y="172016"/>
                </a:cubicBezTo>
                <a:cubicBezTo>
                  <a:pt x="1079403" y="187547"/>
                  <a:pt x="1068309" y="220302"/>
                  <a:pt x="1086416" y="226337"/>
                </a:cubicBezTo>
                <a:cubicBezTo>
                  <a:pt x="1116439" y="236344"/>
                  <a:pt x="1113576" y="244933"/>
                  <a:pt x="1113576" y="226337"/>
                </a:cubicBezTo>
              </a:path>
            </a:pathLst>
          </a:custGeom>
          <a:ln>
            <a:solidFill>
              <a:srgbClr val="00FF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20" name="Groupe 19"/>
          <p:cNvGrpSpPr/>
          <p:nvPr/>
        </p:nvGrpSpPr>
        <p:grpSpPr>
          <a:xfrm>
            <a:off x="1969477" y="2803490"/>
            <a:ext cx="2255855" cy="904392"/>
            <a:chOff x="1969477" y="2803490"/>
            <a:chExt cx="2255855" cy="904392"/>
          </a:xfrm>
        </p:grpSpPr>
        <p:sp>
          <p:nvSpPr>
            <p:cNvPr id="7" name="Forme libre 6"/>
            <p:cNvSpPr/>
            <p:nvPr/>
          </p:nvSpPr>
          <p:spPr>
            <a:xfrm>
              <a:off x="1969477" y="2803490"/>
              <a:ext cx="823965" cy="246185"/>
            </a:xfrm>
            <a:custGeom>
              <a:avLst/>
              <a:gdLst>
                <a:gd name="connsiteX0" fmla="*/ 0 w 823965"/>
                <a:gd name="connsiteY0" fmla="*/ 0 h 246185"/>
                <a:gd name="connsiteX1" fmla="*/ 25121 w 823965"/>
                <a:gd name="connsiteY1" fmla="*/ 10048 h 246185"/>
                <a:gd name="connsiteX2" fmla="*/ 40193 w 823965"/>
                <a:gd name="connsiteY2" fmla="*/ 25121 h 246185"/>
                <a:gd name="connsiteX3" fmla="*/ 60290 w 823965"/>
                <a:gd name="connsiteY3" fmla="*/ 30145 h 246185"/>
                <a:gd name="connsiteX4" fmla="*/ 90435 w 823965"/>
                <a:gd name="connsiteY4" fmla="*/ 40194 h 246185"/>
                <a:gd name="connsiteX5" fmla="*/ 125604 w 823965"/>
                <a:gd name="connsiteY5" fmla="*/ 50242 h 246185"/>
                <a:gd name="connsiteX6" fmla="*/ 140677 w 823965"/>
                <a:gd name="connsiteY6" fmla="*/ 60290 h 246185"/>
                <a:gd name="connsiteX7" fmla="*/ 170822 w 823965"/>
                <a:gd name="connsiteY7" fmla="*/ 70339 h 246185"/>
                <a:gd name="connsiteX8" fmla="*/ 200967 w 823965"/>
                <a:gd name="connsiteY8" fmla="*/ 85411 h 246185"/>
                <a:gd name="connsiteX9" fmla="*/ 211015 w 823965"/>
                <a:gd name="connsiteY9" fmla="*/ 100484 h 246185"/>
                <a:gd name="connsiteX10" fmla="*/ 261257 w 823965"/>
                <a:gd name="connsiteY10" fmla="*/ 100484 h 246185"/>
                <a:gd name="connsiteX11" fmla="*/ 281354 w 823965"/>
                <a:gd name="connsiteY11" fmla="*/ 90435 h 246185"/>
                <a:gd name="connsiteX12" fmla="*/ 291402 w 823965"/>
                <a:gd name="connsiteY12" fmla="*/ 120580 h 246185"/>
                <a:gd name="connsiteX13" fmla="*/ 296426 w 823965"/>
                <a:gd name="connsiteY13" fmla="*/ 135653 h 246185"/>
                <a:gd name="connsiteX14" fmla="*/ 311499 w 823965"/>
                <a:gd name="connsiteY14" fmla="*/ 140677 h 246185"/>
                <a:gd name="connsiteX15" fmla="*/ 361741 w 823965"/>
                <a:gd name="connsiteY15" fmla="*/ 145701 h 246185"/>
                <a:gd name="connsiteX16" fmla="*/ 401934 w 823965"/>
                <a:gd name="connsiteY16" fmla="*/ 165798 h 246185"/>
                <a:gd name="connsiteX17" fmla="*/ 432079 w 823965"/>
                <a:gd name="connsiteY17" fmla="*/ 175846 h 246185"/>
                <a:gd name="connsiteX18" fmla="*/ 447152 w 823965"/>
                <a:gd name="connsiteY18" fmla="*/ 180870 h 246185"/>
                <a:gd name="connsiteX19" fmla="*/ 467248 w 823965"/>
                <a:gd name="connsiteY19" fmla="*/ 185895 h 246185"/>
                <a:gd name="connsiteX20" fmla="*/ 497393 w 823965"/>
                <a:gd name="connsiteY20" fmla="*/ 195943 h 246185"/>
                <a:gd name="connsiteX21" fmla="*/ 542611 w 823965"/>
                <a:gd name="connsiteY21" fmla="*/ 180870 h 246185"/>
                <a:gd name="connsiteX22" fmla="*/ 547635 w 823965"/>
                <a:gd name="connsiteY22" fmla="*/ 165798 h 246185"/>
                <a:gd name="connsiteX23" fmla="*/ 617974 w 823965"/>
                <a:gd name="connsiteY23" fmla="*/ 170822 h 246185"/>
                <a:gd name="connsiteX24" fmla="*/ 633046 w 823965"/>
                <a:gd name="connsiteY24" fmla="*/ 175846 h 246185"/>
                <a:gd name="connsiteX25" fmla="*/ 653143 w 823965"/>
                <a:gd name="connsiteY25" fmla="*/ 195943 h 246185"/>
                <a:gd name="connsiteX26" fmla="*/ 663191 w 823965"/>
                <a:gd name="connsiteY26" fmla="*/ 211015 h 246185"/>
                <a:gd name="connsiteX27" fmla="*/ 678264 w 823965"/>
                <a:gd name="connsiteY27" fmla="*/ 216040 h 246185"/>
                <a:gd name="connsiteX28" fmla="*/ 693336 w 823965"/>
                <a:gd name="connsiteY28" fmla="*/ 226088 h 246185"/>
                <a:gd name="connsiteX29" fmla="*/ 753626 w 823965"/>
                <a:gd name="connsiteY29" fmla="*/ 236136 h 246185"/>
                <a:gd name="connsiteX30" fmla="*/ 768699 w 823965"/>
                <a:gd name="connsiteY30" fmla="*/ 241161 h 246185"/>
                <a:gd name="connsiteX31" fmla="*/ 803868 w 823965"/>
                <a:gd name="connsiteY31" fmla="*/ 246185 h 246185"/>
                <a:gd name="connsiteX32" fmla="*/ 783771 w 823965"/>
                <a:gd name="connsiteY32" fmla="*/ 241161 h 246185"/>
                <a:gd name="connsiteX33" fmla="*/ 808892 w 823965"/>
                <a:gd name="connsiteY33" fmla="*/ 236136 h 246185"/>
                <a:gd name="connsiteX34" fmla="*/ 823965 w 823965"/>
                <a:gd name="connsiteY34" fmla="*/ 226088 h 24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23965" h="246185">
                  <a:moveTo>
                    <a:pt x="0" y="0"/>
                  </a:moveTo>
                  <a:cubicBezTo>
                    <a:pt x="8374" y="3349"/>
                    <a:pt x="17473" y="5268"/>
                    <a:pt x="25121" y="10048"/>
                  </a:cubicBezTo>
                  <a:cubicBezTo>
                    <a:pt x="31146" y="13814"/>
                    <a:pt x="34024" y="21596"/>
                    <a:pt x="40193" y="25121"/>
                  </a:cubicBezTo>
                  <a:cubicBezTo>
                    <a:pt x="46188" y="28547"/>
                    <a:pt x="53676" y="28161"/>
                    <a:pt x="60290" y="30145"/>
                  </a:cubicBezTo>
                  <a:cubicBezTo>
                    <a:pt x="70435" y="33189"/>
                    <a:pt x="80159" y="37625"/>
                    <a:pt x="90435" y="40194"/>
                  </a:cubicBezTo>
                  <a:cubicBezTo>
                    <a:pt x="96875" y="41804"/>
                    <a:pt x="118395" y="46638"/>
                    <a:pt x="125604" y="50242"/>
                  </a:cubicBezTo>
                  <a:cubicBezTo>
                    <a:pt x="131005" y="52942"/>
                    <a:pt x="135159" y="57838"/>
                    <a:pt x="140677" y="60290"/>
                  </a:cubicBezTo>
                  <a:cubicBezTo>
                    <a:pt x="150356" y="64592"/>
                    <a:pt x="162009" y="64464"/>
                    <a:pt x="170822" y="70339"/>
                  </a:cubicBezTo>
                  <a:cubicBezTo>
                    <a:pt x="190301" y="83325"/>
                    <a:pt x="180166" y="78478"/>
                    <a:pt x="200967" y="85411"/>
                  </a:cubicBezTo>
                  <a:cubicBezTo>
                    <a:pt x="204316" y="90435"/>
                    <a:pt x="206300" y="96712"/>
                    <a:pt x="211015" y="100484"/>
                  </a:cubicBezTo>
                  <a:cubicBezTo>
                    <a:pt x="224301" y="111113"/>
                    <a:pt x="249961" y="102098"/>
                    <a:pt x="261257" y="100484"/>
                  </a:cubicBezTo>
                  <a:cubicBezTo>
                    <a:pt x="263084" y="95003"/>
                    <a:pt x="266129" y="69120"/>
                    <a:pt x="281354" y="90435"/>
                  </a:cubicBezTo>
                  <a:cubicBezTo>
                    <a:pt x="287510" y="99054"/>
                    <a:pt x="288053" y="110532"/>
                    <a:pt x="291402" y="120580"/>
                  </a:cubicBezTo>
                  <a:cubicBezTo>
                    <a:pt x="293077" y="125604"/>
                    <a:pt x="291402" y="133978"/>
                    <a:pt x="296426" y="135653"/>
                  </a:cubicBezTo>
                  <a:cubicBezTo>
                    <a:pt x="301450" y="137328"/>
                    <a:pt x="306265" y="139872"/>
                    <a:pt x="311499" y="140677"/>
                  </a:cubicBezTo>
                  <a:cubicBezTo>
                    <a:pt x="328134" y="143236"/>
                    <a:pt x="344994" y="144026"/>
                    <a:pt x="361741" y="145701"/>
                  </a:cubicBezTo>
                  <a:cubicBezTo>
                    <a:pt x="379278" y="163240"/>
                    <a:pt x="367295" y="154252"/>
                    <a:pt x="401934" y="165798"/>
                  </a:cubicBezTo>
                  <a:lnTo>
                    <a:pt x="432079" y="175846"/>
                  </a:lnTo>
                  <a:cubicBezTo>
                    <a:pt x="437103" y="177521"/>
                    <a:pt x="442014" y="179585"/>
                    <a:pt x="447152" y="180870"/>
                  </a:cubicBezTo>
                  <a:cubicBezTo>
                    <a:pt x="453851" y="182545"/>
                    <a:pt x="460634" y="183911"/>
                    <a:pt x="467248" y="185895"/>
                  </a:cubicBezTo>
                  <a:cubicBezTo>
                    <a:pt x="477393" y="188939"/>
                    <a:pt x="497393" y="195943"/>
                    <a:pt x="497393" y="195943"/>
                  </a:cubicBezTo>
                  <a:cubicBezTo>
                    <a:pt x="517106" y="193127"/>
                    <a:pt x="532248" y="198142"/>
                    <a:pt x="542611" y="180870"/>
                  </a:cubicBezTo>
                  <a:cubicBezTo>
                    <a:pt x="545336" y="176329"/>
                    <a:pt x="545960" y="170822"/>
                    <a:pt x="547635" y="165798"/>
                  </a:cubicBezTo>
                  <a:cubicBezTo>
                    <a:pt x="571081" y="167473"/>
                    <a:pt x="594629" y="168076"/>
                    <a:pt x="617974" y="170822"/>
                  </a:cubicBezTo>
                  <a:cubicBezTo>
                    <a:pt x="623233" y="171441"/>
                    <a:pt x="628737" y="172768"/>
                    <a:pt x="633046" y="175846"/>
                  </a:cubicBezTo>
                  <a:cubicBezTo>
                    <a:pt x="640755" y="181353"/>
                    <a:pt x="646444" y="189244"/>
                    <a:pt x="653143" y="195943"/>
                  </a:cubicBezTo>
                  <a:cubicBezTo>
                    <a:pt x="657413" y="200213"/>
                    <a:pt x="658476" y="207243"/>
                    <a:pt x="663191" y="211015"/>
                  </a:cubicBezTo>
                  <a:cubicBezTo>
                    <a:pt x="667327" y="214324"/>
                    <a:pt x="673527" y="213671"/>
                    <a:pt x="678264" y="216040"/>
                  </a:cubicBezTo>
                  <a:cubicBezTo>
                    <a:pt x="683665" y="218740"/>
                    <a:pt x="687502" y="224532"/>
                    <a:pt x="693336" y="226088"/>
                  </a:cubicBezTo>
                  <a:cubicBezTo>
                    <a:pt x="713022" y="231337"/>
                    <a:pt x="753626" y="236136"/>
                    <a:pt x="753626" y="236136"/>
                  </a:cubicBezTo>
                  <a:cubicBezTo>
                    <a:pt x="758650" y="237811"/>
                    <a:pt x="763506" y="240122"/>
                    <a:pt x="768699" y="241161"/>
                  </a:cubicBezTo>
                  <a:cubicBezTo>
                    <a:pt x="780311" y="243484"/>
                    <a:pt x="792026" y="246185"/>
                    <a:pt x="803868" y="246185"/>
                  </a:cubicBezTo>
                  <a:cubicBezTo>
                    <a:pt x="810773" y="246185"/>
                    <a:pt x="790470" y="242836"/>
                    <a:pt x="783771" y="241161"/>
                  </a:cubicBezTo>
                  <a:cubicBezTo>
                    <a:pt x="792145" y="239486"/>
                    <a:pt x="800896" y="239134"/>
                    <a:pt x="808892" y="236136"/>
                  </a:cubicBezTo>
                  <a:cubicBezTo>
                    <a:pt x="814546" y="234016"/>
                    <a:pt x="823965" y="226088"/>
                    <a:pt x="823965" y="226088"/>
                  </a:cubicBezTo>
                </a:path>
              </a:pathLst>
            </a:custGeom>
            <a:ln>
              <a:solidFill>
                <a:srgbClr val="00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0" name="Forme libre 9"/>
            <p:cNvSpPr/>
            <p:nvPr/>
          </p:nvSpPr>
          <p:spPr>
            <a:xfrm>
              <a:off x="2783393" y="3049675"/>
              <a:ext cx="612950" cy="112143"/>
            </a:xfrm>
            <a:custGeom>
              <a:avLst/>
              <a:gdLst>
                <a:gd name="connsiteX0" fmla="*/ 0 w 612950"/>
                <a:gd name="connsiteY0" fmla="*/ 0 h 112143"/>
                <a:gd name="connsiteX1" fmla="*/ 25121 w 612950"/>
                <a:gd name="connsiteY1" fmla="*/ 10048 h 112143"/>
                <a:gd name="connsiteX2" fmla="*/ 40194 w 612950"/>
                <a:gd name="connsiteY2" fmla="*/ 15072 h 112143"/>
                <a:gd name="connsiteX3" fmla="*/ 50242 w 612950"/>
                <a:gd name="connsiteY3" fmla="*/ 25121 h 112143"/>
                <a:gd name="connsiteX4" fmla="*/ 65315 w 612950"/>
                <a:gd name="connsiteY4" fmla="*/ 55266 h 112143"/>
                <a:gd name="connsiteX5" fmla="*/ 70339 w 612950"/>
                <a:gd name="connsiteY5" fmla="*/ 70338 h 112143"/>
                <a:gd name="connsiteX6" fmla="*/ 100484 w 612950"/>
                <a:gd name="connsiteY6" fmla="*/ 80387 h 112143"/>
                <a:gd name="connsiteX7" fmla="*/ 130629 w 612950"/>
                <a:gd name="connsiteY7" fmla="*/ 90435 h 112143"/>
                <a:gd name="connsiteX8" fmla="*/ 145702 w 612950"/>
                <a:gd name="connsiteY8" fmla="*/ 95459 h 112143"/>
                <a:gd name="connsiteX9" fmla="*/ 175847 w 612950"/>
                <a:gd name="connsiteY9" fmla="*/ 100483 h 112143"/>
                <a:gd name="connsiteX10" fmla="*/ 276330 w 612950"/>
                <a:gd name="connsiteY10" fmla="*/ 100483 h 112143"/>
                <a:gd name="connsiteX11" fmla="*/ 281354 w 612950"/>
                <a:gd name="connsiteY11" fmla="*/ 70338 h 112143"/>
                <a:gd name="connsiteX12" fmla="*/ 326572 w 612950"/>
                <a:gd name="connsiteY12" fmla="*/ 55266 h 112143"/>
                <a:gd name="connsiteX13" fmla="*/ 341644 w 612950"/>
                <a:gd name="connsiteY13" fmla="*/ 50241 h 112143"/>
                <a:gd name="connsiteX14" fmla="*/ 351693 w 612950"/>
                <a:gd name="connsiteY14" fmla="*/ 40193 h 112143"/>
                <a:gd name="connsiteX15" fmla="*/ 366765 w 612950"/>
                <a:gd name="connsiteY15" fmla="*/ 20096 h 112143"/>
                <a:gd name="connsiteX16" fmla="*/ 381838 w 612950"/>
                <a:gd name="connsiteY16" fmla="*/ 15072 h 112143"/>
                <a:gd name="connsiteX17" fmla="*/ 452176 w 612950"/>
                <a:gd name="connsiteY17" fmla="*/ 10048 h 112143"/>
                <a:gd name="connsiteX18" fmla="*/ 512466 w 612950"/>
                <a:gd name="connsiteY18" fmla="*/ 25121 h 112143"/>
                <a:gd name="connsiteX19" fmla="*/ 567732 w 612950"/>
                <a:gd name="connsiteY19" fmla="*/ 35169 h 112143"/>
                <a:gd name="connsiteX20" fmla="*/ 577781 w 612950"/>
                <a:gd name="connsiteY20" fmla="*/ 45217 h 112143"/>
                <a:gd name="connsiteX21" fmla="*/ 582805 w 612950"/>
                <a:gd name="connsiteY21" fmla="*/ 65314 h 112143"/>
                <a:gd name="connsiteX22" fmla="*/ 612950 w 612950"/>
                <a:gd name="connsiteY22" fmla="*/ 75362 h 112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12950" h="112143">
                  <a:moveTo>
                    <a:pt x="0" y="0"/>
                  </a:moveTo>
                  <a:cubicBezTo>
                    <a:pt x="8374" y="3349"/>
                    <a:pt x="16677" y="6881"/>
                    <a:pt x="25121" y="10048"/>
                  </a:cubicBezTo>
                  <a:cubicBezTo>
                    <a:pt x="30080" y="11907"/>
                    <a:pt x="35653" y="12347"/>
                    <a:pt x="40194" y="15072"/>
                  </a:cubicBezTo>
                  <a:cubicBezTo>
                    <a:pt x="44256" y="17509"/>
                    <a:pt x="46893" y="21771"/>
                    <a:pt x="50242" y="25121"/>
                  </a:cubicBezTo>
                  <a:cubicBezTo>
                    <a:pt x="62870" y="63004"/>
                    <a:pt x="45836" y="16309"/>
                    <a:pt x="65315" y="55266"/>
                  </a:cubicBezTo>
                  <a:cubicBezTo>
                    <a:pt x="67683" y="60003"/>
                    <a:pt x="66030" y="67260"/>
                    <a:pt x="70339" y="70338"/>
                  </a:cubicBezTo>
                  <a:cubicBezTo>
                    <a:pt x="78958" y="76494"/>
                    <a:pt x="90436" y="77037"/>
                    <a:pt x="100484" y="80387"/>
                  </a:cubicBezTo>
                  <a:lnTo>
                    <a:pt x="130629" y="90435"/>
                  </a:lnTo>
                  <a:cubicBezTo>
                    <a:pt x="135653" y="92110"/>
                    <a:pt x="140478" y="94588"/>
                    <a:pt x="145702" y="95459"/>
                  </a:cubicBezTo>
                  <a:lnTo>
                    <a:pt x="175847" y="100483"/>
                  </a:lnTo>
                  <a:cubicBezTo>
                    <a:pt x="210278" y="111960"/>
                    <a:pt x="227083" y="119635"/>
                    <a:pt x="276330" y="100483"/>
                  </a:cubicBezTo>
                  <a:cubicBezTo>
                    <a:pt x="285824" y="96791"/>
                    <a:pt x="274646" y="78004"/>
                    <a:pt x="281354" y="70338"/>
                  </a:cubicBezTo>
                  <a:cubicBezTo>
                    <a:pt x="281355" y="70337"/>
                    <a:pt x="319035" y="57778"/>
                    <a:pt x="326572" y="55266"/>
                  </a:cubicBezTo>
                  <a:lnTo>
                    <a:pt x="341644" y="50241"/>
                  </a:lnTo>
                  <a:cubicBezTo>
                    <a:pt x="344994" y="46892"/>
                    <a:pt x="348660" y="43832"/>
                    <a:pt x="351693" y="40193"/>
                  </a:cubicBezTo>
                  <a:cubicBezTo>
                    <a:pt x="357054" y="33760"/>
                    <a:pt x="360332" y="25457"/>
                    <a:pt x="366765" y="20096"/>
                  </a:cubicBezTo>
                  <a:cubicBezTo>
                    <a:pt x="370834" y="16706"/>
                    <a:pt x="376814" y="16747"/>
                    <a:pt x="381838" y="15072"/>
                  </a:cubicBezTo>
                  <a:cubicBezTo>
                    <a:pt x="410676" y="-4154"/>
                    <a:pt x="395875" y="1159"/>
                    <a:pt x="452176" y="10048"/>
                  </a:cubicBezTo>
                  <a:cubicBezTo>
                    <a:pt x="476139" y="13831"/>
                    <a:pt x="490437" y="20715"/>
                    <a:pt x="512466" y="25121"/>
                  </a:cubicBezTo>
                  <a:cubicBezTo>
                    <a:pt x="547576" y="32143"/>
                    <a:pt x="529164" y="28741"/>
                    <a:pt x="567732" y="35169"/>
                  </a:cubicBezTo>
                  <a:cubicBezTo>
                    <a:pt x="571082" y="38518"/>
                    <a:pt x="575663" y="40980"/>
                    <a:pt x="577781" y="45217"/>
                  </a:cubicBezTo>
                  <a:cubicBezTo>
                    <a:pt x="580869" y="51393"/>
                    <a:pt x="577562" y="60820"/>
                    <a:pt x="582805" y="65314"/>
                  </a:cubicBezTo>
                  <a:cubicBezTo>
                    <a:pt x="590847" y="72207"/>
                    <a:pt x="612950" y="75362"/>
                    <a:pt x="612950" y="75362"/>
                  </a:cubicBezTo>
                </a:path>
              </a:pathLst>
            </a:custGeom>
            <a:ln>
              <a:solidFill>
                <a:srgbClr val="00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1" name="Forme libre 10"/>
            <p:cNvSpPr/>
            <p:nvPr/>
          </p:nvSpPr>
          <p:spPr>
            <a:xfrm>
              <a:off x="3386295" y="3130062"/>
              <a:ext cx="753626" cy="432082"/>
            </a:xfrm>
            <a:custGeom>
              <a:avLst/>
              <a:gdLst>
                <a:gd name="connsiteX0" fmla="*/ 0 w 753626"/>
                <a:gd name="connsiteY0" fmla="*/ 0 h 432082"/>
                <a:gd name="connsiteX1" fmla="*/ 25120 w 753626"/>
                <a:gd name="connsiteY1" fmla="*/ 15072 h 432082"/>
                <a:gd name="connsiteX2" fmla="*/ 35169 w 753626"/>
                <a:gd name="connsiteY2" fmla="*/ 25120 h 432082"/>
                <a:gd name="connsiteX3" fmla="*/ 125604 w 753626"/>
                <a:gd name="connsiteY3" fmla="*/ 40193 h 432082"/>
                <a:gd name="connsiteX4" fmla="*/ 140676 w 753626"/>
                <a:gd name="connsiteY4" fmla="*/ 45217 h 432082"/>
                <a:gd name="connsiteX5" fmla="*/ 150725 w 753626"/>
                <a:gd name="connsiteY5" fmla="*/ 55265 h 432082"/>
                <a:gd name="connsiteX6" fmla="*/ 205991 w 753626"/>
                <a:gd name="connsiteY6" fmla="*/ 50241 h 432082"/>
                <a:gd name="connsiteX7" fmla="*/ 271305 w 753626"/>
                <a:gd name="connsiteY7" fmla="*/ 65314 h 432082"/>
                <a:gd name="connsiteX8" fmla="*/ 286378 w 753626"/>
                <a:gd name="connsiteY8" fmla="*/ 70338 h 432082"/>
                <a:gd name="connsiteX9" fmla="*/ 331595 w 753626"/>
                <a:gd name="connsiteY9" fmla="*/ 60290 h 432082"/>
                <a:gd name="connsiteX10" fmla="*/ 341643 w 753626"/>
                <a:gd name="connsiteY10" fmla="*/ 50241 h 432082"/>
                <a:gd name="connsiteX11" fmla="*/ 401934 w 753626"/>
                <a:gd name="connsiteY11" fmla="*/ 45217 h 432082"/>
                <a:gd name="connsiteX12" fmla="*/ 437103 w 753626"/>
                <a:gd name="connsiteY12" fmla="*/ 40193 h 432082"/>
                <a:gd name="connsiteX13" fmla="*/ 482320 w 753626"/>
                <a:gd name="connsiteY13" fmla="*/ 25120 h 432082"/>
                <a:gd name="connsiteX14" fmla="*/ 497393 w 753626"/>
                <a:gd name="connsiteY14" fmla="*/ 20096 h 432082"/>
                <a:gd name="connsiteX15" fmla="*/ 512465 w 753626"/>
                <a:gd name="connsiteY15" fmla="*/ 25120 h 432082"/>
                <a:gd name="connsiteX16" fmla="*/ 517490 w 753626"/>
                <a:gd name="connsiteY16" fmla="*/ 40193 h 432082"/>
                <a:gd name="connsiteX17" fmla="*/ 532562 w 753626"/>
                <a:gd name="connsiteY17" fmla="*/ 90435 h 432082"/>
                <a:gd name="connsiteX18" fmla="*/ 537586 w 753626"/>
                <a:gd name="connsiteY18" fmla="*/ 105507 h 432082"/>
                <a:gd name="connsiteX19" fmla="*/ 572756 w 753626"/>
                <a:gd name="connsiteY19" fmla="*/ 120580 h 432082"/>
                <a:gd name="connsiteX20" fmla="*/ 587828 w 753626"/>
                <a:gd name="connsiteY20" fmla="*/ 170822 h 432082"/>
                <a:gd name="connsiteX21" fmla="*/ 592852 w 753626"/>
                <a:gd name="connsiteY21" fmla="*/ 190918 h 432082"/>
                <a:gd name="connsiteX22" fmla="*/ 633046 w 753626"/>
                <a:gd name="connsiteY22" fmla="*/ 195942 h 432082"/>
                <a:gd name="connsiteX23" fmla="*/ 643094 w 753626"/>
                <a:gd name="connsiteY23" fmla="*/ 205991 h 432082"/>
                <a:gd name="connsiteX24" fmla="*/ 653142 w 753626"/>
                <a:gd name="connsiteY24" fmla="*/ 236136 h 432082"/>
                <a:gd name="connsiteX25" fmla="*/ 658167 w 753626"/>
                <a:gd name="connsiteY25" fmla="*/ 276329 h 432082"/>
                <a:gd name="connsiteX26" fmla="*/ 668215 w 753626"/>
                <a:gd name="connsiteY26" fmla="*/ 286378 h 432082"/>
                <a:gd name="connsiteX27" fmla="*/ 673239 w 753626"/>
                <a:gd name="connsiteY27" fmla="*/ 301450 h 432082"/>
                <a:gd name="connsiteX28" fmla="*/ 663191 w 753626"/>
                <a:gd name="connsiteY28" fmla="*/ 336619 h 432082"/>
                <a:gd name="connsiteX29" fmla="*/ 653142 w 753626"/>
                <a:gd name="connsiteY29" fmla="*/ 346668 h 432082"/>
                <a:gd name="connsiteX30" fmla="*/ 648118 w 753626"/>
                <a:gd name="connsiteY30" fmla="*/ 366764 h 432082"/>
                <a:gd name="connsiteX31" fmla="*/ 663191 w 753626"/>
                <a:gd name="connsiteY31" fmla="*/ 401934 h 432082"/>
                <a:gd name="connsiteX32" fmla="*/ 678263 w 753626"/>
                <a:gd name="connsiteY32" fmla="*/ 406958 h 432082"/>
                <a:gd name="connsiteX33" fmla="*/ 688312 w 753626"/>
                <a:gd name="connsiteY33" fmla="*/ 417006 h 432082"/>
                <a:gd name="connsiteX34" fmla="*/ 708408 w 753626"/>
                <a:gd name="connsiteY34" fmla="*/ 422030 h 432082"/>
                <a:gd name="connsiteX35" fmla="*/ 723481 w 753626"/>
                <a:gd name="connsiteY35" fmla="*/ 427054 h 432082"/>
                <a:gd name="connsiteX36" fmla="*/ 753626 w 753626"/>
                <a:gd name="connsiteY36" fmla="*/ 432079 h 432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53626" h="432082">
                  <a:moveTo>
                    <a:pt x="0" y="0"/>
                  </a:moveTo>
                  <a:cubicBezTo>
                    <a:pt x="8373" y="5024"/>
                    <a:pt x="17174" y="9396"/>
                    <a:pt x="25120" y="15072"/>
                  </a:cubicBezTo>
                  <a:cubicBezTo>
                    <a:pt x="28975" y="17825"/>
                    <a:pt x="30932" y="23002"/>
                    <a:pt x="35169" y="25120"/>
                  </a:cubicBezTo>
                  <a:cubicBezTo>
                    <a:pt x="64738" y="39904"/>
                    <a:pt x="92281" y="37416"/>
                    <a:pt x="125604" y="40193"/>
                  </a:cubicBezTo>
                  <a:cubicBezTo>
                    <a:pt x="130628" y="41868"/>
                    <a:pt x="136135" y="42492"/>
                    <a:pt x="140676" y="45217"/>
                  </a:cubicBezTo>
                  <a:cubicBezTo>
                    <a:pt x="144738" y="47654"/>
                    <a:pt x="146002" y="54902"/>
                    <a:pt x="150725" y="55265"/>
                  </a:cubicBezTo>
                  <a:cubicBezTo>
                    <a:pt x="169168" y="56684"/>
                    <a:pt x="187569" y="51916"/>
                    <a:pt x="205991" y="50241"/>
                  </a:cubicBezTo>
                  <a:cubicBezTo>
                    <a:pt x="251649" y="56763"/>
                    <a:pt x="229923" y="51520"/>
                    <a:pt x="271305" y="65314"/>
                  </a:cubicBezTo>
                  <a:lnTo>
                    <a:pt x="286378" y="70338"/>
                  </a:lnTo>
                  <a:cubicBezTo>
                    <a:pt x="292464" y="69324"/>
                    <a:pt x="322082" y="65998"/>
                    <a:pt x="331595" y="60290"/>
                  </a:cubicBezTo>
                  <a:cubicBezTo>
                    <a:pt x="335657" y="57853"/>
                    <a:pt x="337011" y="51234"/>
                    <a:pt x="341643" y="50241"/>
                  </a:cubicBezTo>
                  <a:cubicBezTo>
                    <a:pt x="361362" y="46015"/>
                    <a:pt x="381878" y="47328"/>
                    <a:pt x="401934" y="45217"/>
                  </a:cubicBezTo>
                  <a:cubicBezTo>
                    <a:pt x="413711" y="43977"/>
                    <a:pt x="425380" y="41868"/>
                    <a:pt x="437103" y="40193"/>
                  </a:cubicBezTo>
                  <a:lnTo>
                    <a:pt x="482320" y="25120"/>
                  </a:lnTo>
                  <a:lnTo>
                    <a:pt x="497393" y="20096"/>
                  </a:lnTo>
                  <a:cubicBezTo>
                    <a:pt x="502417" y="21771"/>
                    <a:pt x="508720" y="21375"/>
                    <a:pt x="512465" y="25120"/>
                  </a:cubicBezTo>
                  <a:cubicBezTo>
                    <a:pt x="516210" y="28865"/>
                    <a:pt x="516035" y="35101"/>
                    <a:pt x="517490" y="40193"/>
                  </a:cubicBezTo>
                  <a:cubicBezTo>
                    <a:pt x="532684" y="93368"/>
                    <a:pt x="508672" y="18762"/>
                    <a:pt x="532562" y="90435"/>
                  </a:cubicBezTo>
                  <a:cubicBezTo>
                    <a:pt x="534237" y="95459"/>
                    <a:pt x="533180" y="102569"/>
                    <a:pt x="537586" y="105507"/>
                  </a:cubicBezTo>
                  <a:cubicBezTo>
                    <a:pt x="558404" y="119386"/>
                    <a:pt x="546801" y="114092"/>
                    <a:pt x="572756" y="120580"/>
                  </a:cubicBezTo>
                  <a:cubicBezTo>
                    <a:pt x="590497" y="147191"/>
                    <a:pt x="579746" y="126368"/>
                    <a:pt x="587828" y="170822"/>
                  </a:cubicBezTo>
                  <a:cubicBezTo>
                    <a:pt x="589063" y="177615"/>
                    <a:pt x="586816" y="187565"/>
                    <a:pt x="592852" y="190918"/>
                  </a:cubicBezTo>
                  <a:cubicBezTo>
                    <a:pt x="604655" y="197475"/>
                    <a:pt x="619648" y="194267"/>
                    <a:pt x="633046" y="195942"/>
                  </a:cubicBezTo>
                  <a:cubicBezTo>
                    <a:pt x="636395" y="199292"/>
                    <a:pt x="640976" y="201754"/>
                    <a:pt x="643094" y="205991"/>
                  </a:cubicBezTo>
                  <a:cubicBezTo>
                    <a:pt x="647831" y="215465"/>
                    <a:pt x="653142" y="236136"/>
                    <a:pt x="653142" y="236136"/>
                  </a:cubicBezTo>
                  <a:cubicBezTo>
                    <a:pt x="654817" y="249534"/>
                    <a:pt x="654287" y="263396"/>
                    <a:pt x="658167" y="276329"/>
                  </a:cubicBezTo>
                  <a:cubicBezTo>
                    <a:pt x="659528" y="280866"/>
                    <a:pt x="665778" y="282316"/>
                    <a:pt x="668215" y="286378"/>
                  </a:cubicBezTo>
                  <a:cubicBezTo>
                    <a:pt x="670940" y="290919"/>
                    <a:pt x="671564" y="296426"/>
                    <a:pt x="673239" y="301450"/>
                  </a:cubicBezTo>
                  <a:cubicBezTo>
                    <a:pt x="672301" y="305204"/>
                    <a:pt x="666280" y="331470"/>
                    <a:pt x="663191" y="336619"/>
                  </a:cubicBezTo>
                  <a:cubicBezTo>
                    <a:pt x="660754" y="340681"/>
                    <a:pt x="656492" y="343318"/>
                    <a:pt x="653142" y="346668"/>
                  </a:cubicBezTo>
                  <a:cubicBezTo>
                    <a:pt x="651467" y="353367"/>
                    <a:pt x="648118" y="359859"/>
                    <a:pt x="648118" y="366764"/>
                  </a:cubicBezTo>
                  <a:cubicBezTo>
                    <a:pt x="648118" y="381359"/>
                    <a:pt x="650406" y="394263"/>
                    <a:pt x="663191" y="401934"/>
                  </a:cubicBezTo>
                  <a:cubicBezTo>
                    <a:pt x="667732" y="404659"/>
                    <a:pt x="673239" y="405283"/>
                    <a:pt x="678263" y="406958"/>
                  </a:cubicBezTo>
                  <a:cubicBezTo>
                    <a:pt x="681613" y="410307"/>
                    <a:pt x="684075" y="414888"/>
                    <a:pt x="688312" y="417006"/>
                  </a:cubicBezTo>
                  <a:cubicBezTo>
                    <a:pt x="694488" y="420094"/>
                    <a:pt x="701769" y="420133"/>
                    <a:pt x="708408" y="422030"/>
                  </a:cubicBezTo>
                  <a:cubicBezTo>
                    <a:pt x="713500" y="423485"/>
                    <a:pt x="718343" y="425769"/>
                    <a:pt x="723481" y="427054"/>
                  </a:cubicBezTo>
                  <a:cubicBezTo>
                    <a:pt x="744894" y="432407"/>
                    <a:pt x="741112" y="432079"/>
                    <a:pt x="753626" y="432079"/>
                  </a:cubicBezTo>
                </a:path>
              </a:pathLst>
            </a:custGeom>
            <a:ln>
              <a:solidFill>
                <a:srgbClr val="00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9" name="Forme libre 18"/>
            <p:cNvSpPr/>
            <p:nvPr/>
          </p:nvSpPr>
          <p:spPr>
            <a:xfrm>
              <a:off x="4129873" y="3562141"/>
              <a:ext cx="95459" cy="145741"/>
            </a:xfrm>
            <a:custGeom>
              <a:avLst/>
              <a:gdLst>
                <a:gd name="connsiteX0" fmla="*/ 0 w 95459"/>
                <a:gd name="connsiteY0" fmla="*/ 0 h 145741"/>
                <a:gd name="connsiteX1" fmla="*/ 35169 w 95459"/>
                <a:gd name="connsiteY1" fmla="*/ 5024 h 145741"/>
                <a:gd name="connsiteX2" fmla="*/ 45217 w 95459"/>
                <a:gd name="connsiteY2" fmla="*/ 45217 h 145741"/>
                <a:gd name="connsiteX3" fmla="*/ 60290 w 95459"/>
                <a:gd name="connsiteY3" fmla="*/ 50241 h 145741"/>
                <a:gd name="connsiteX4" fmla="*/ 70338 w 95459"/>
                <a:gd name="connsiteY4" fmla="*/ 65314 h 145741"/>
                <a:gd name="connsiteX5" fmla="*/ 80386 w 95459"/>
                <a:gd name="connsiteY5" fmla="*/ 95459 h 145741"/>
                <a:gd name="connsiteX6" fmla="*/ 85411 w 95459"/>
                <a:gd name="connsiteY6" fmla="*/ 110532 h 145741"/>
                <a:gd name="connsiteX7" fmla="*/ 95459 w 95459"/>
                <a:gd name="connsiteY7" fmla="*/ 125604 h 145741"/>
                <a:gd name="connsiteX8" fmla="*/ 90435 w 95459"/>
                <a:gd name="connsiteY8" fmla="*/ 140677 h 145741"/>
                <a:gd name="connsiteX9" fmla="*/ 45217 w 95459"/>
                <a:gd name="connsiteY9" fmla="*/ 145701 h 145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459" h="145741">
                  <a:moveTo>
                    <a:pt x="0" y="0"/>
                  </a:moveTo>
                  <a:cubicBezTo>
                    <a:pt x="11723" y="1675"/>
                    <a:pt x="25695" y="-2081"/>
                    <a:pt x="35169" y="5024"/>
                  </a:cubicBezTo>
                  <a:cubicBezTo>
                    <a:pt x="37811" y="7006"/>
                    <a:pt x="39614" y="39614"/>
                    <a:pt x="45217" y="45217"/>
                  </a:cubicBezTo>
                  <a:cubicBezTo>
                    <a:pt x="48962" y="48962"/>
                    <a:pt x="55266" y="48566"/>
                    <a:pt x="60290" y="50241"/>
                  </a:cubicBezTo>
                  <a:cubicBezTo>
                    <a:pt x="63639" y="55265"/>
                    <a:pt x="67886" y="59796"/>
                    <a:pt x="70338" y="65314"/>
                  </a:cubicBezTo>
                  <a:cubicBezTo>
                    <a:pt x="74640" y="74993"/>
                    <a:pt x="77037" y="85411"/>
                    <a:pt x="80386" y="95459"/>
                  </a:cubicBezTo>
                  <a:cubicBezTo>
                    <a:pt x="82061" y="100483"/>
                    <a:pt x="82473" y="106125"/>
                    <a:pt x="85411" y="110532"/>
                  </a:cubicBezTo>
                  <a:lnTo>
                    <a:pt x="95459" y="125604"/>
                  </a:lnTo>
                  <a:cubicBezTo>
                    <a:pt x="93784" y="130628"/>
                    <a:pt x="95033" y="138049"/>
                    <a:pt x="90435" y="140677"/>
                  </a:cubicBezTo>
                  <a:cubicBezTo>
                    <a:pt x="80198" y="146527"/>
                    <a:pt x="58214" y="145701"/>
                    <a:pt x="45217" y="145701"/>
                  </a:cubicBezTo>
                </a:path>
              </a:pathLst>
            </a:custGeom>
            <a:ln>
              <a:solidFill>
                <a:srgbClr val="00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22" name="Forme libre 21"/>
          <p:cNvSpPr/>
          <p:nvPr/>
        </p:nvSpPr>
        <p:spPr>
          <a:xfrm>
            <a:off x="6852947" y="1411793"/>
            <a:ext cx="602930" cy="688312"/>
          </a:xfrm>
          <a:custGeom>
            <a:avLst/>
            <a:gdLst>
              <a:gd name="connsiteX0" fmla="*/ 602930 w 602930"/>
              <a:gd name="connsiteY0" fmla="*/ 0 h 688312"/>
              <a:gd name="connsiteX1" fmla="*/ 582833 w 602930"/>
              <a:gd name="connsiteY1" fmla="*/ 65315 h 688312"/>
              <a:gd name="connsiteX2" fmla="*/ 577809 w 602930"/>
              <a:gd name="connsiteY2" fmla="*/ 80387 h 688312"/>
              <a:gd name="connsiteX3" fmla="*/ 562737 w 602930"/>
              <a:gd name="connsiteY3" fmla="*/ 85411 h 688312"/>
              <a:gd name="connsiteX4" fmla="*/ 542640 w 602930"/>
              <a:gd name="connsiteY4" fmla="*/ 115556 h 688312"/>
              <a:gd name="connsiteX5" fmla="*/ 512495 w 602930"/>
              <a:gd name="connsiteY5" fmla="*/ 130629 h 688312"/>
              <a:gd name="connsiteX6" fmla="*/ 497422 w 602930"/>
              <a:gd name="connsiteY6" fmla="*/ 160774 h 688312"/>
              <a:gd name="connsiteX7" fmla="*/ 492398 w 602930"/>
              <a:gd name="connsiteY7" fmla="*/ 175847 h 688312"/>
              <a:gd name="connsiteX8" fmla="*/ 477326 w 602930"/>
              <a:gd name="connsiteY8" fmla="*/ 180871 h 688312"/>
              <a:gd name="connsiteX9" fmla="*/ 442156 w 602930"/>
              <a:gd name="connsiteY9" fmla="*/ 185895 h 688312"/>
              <a:gd name="connsiteX10" fmla="*/ 412011 w 602930"/>
              <a:gd name="connsiteY10" fmla="*/ 221064 h 688312"/>
              <a:gd name="connsiteX11" fmla="*/ 366794 w 602930"/>
              <a:gd name="connsiteY11" fmla="*/ 256233 h 688312"/>
              <a:gd name="connsiteX12" fmla="*/ 351721 w 602930"/>
              <a:gd name="connsiteY12" fmla="*/ 291403 h 688312"/>
              <a:gd name="connsiteX13" fmla="*/ 341673 w 602930"/>
              <a:gd name="connsiteY13" fmla="*/ 336620 h 688312"/>
              <a:gd name="connsiteX14" fmla="*/ 331624 w 602930"/>
              <a:gd name="connsiteY14" fmla="*/ 346669 h 688312"/>
              <a:gd name="connsiteX15" fmla="*/ 306504 w 602930"/>
              <a:gd name="connsiteY15" fmla="*/ 381838 h 688312"/>
              <a:gd name="connsiteX16" fmla="*/ 286407 w 602930"/>
              <a:gd name="connsiteY16" fmla="*/ 406959 h 688312"/>
              <a:gd name="connsiteX17" fmla="*/ 251238 w 602930"/>
              <a:gd name="connsiteY17" fmla="*/ 427055 h 688312"/>
              <a:gd name="connsiteX18" fmla="*/ 226117 w 602930"/>
              <a:gd name="connsiteY18" fmla="*/ 452176 h 688312"/>
              <a:gd name="connsiteX19" fmla="*/ 211044 w 602930"/>
              <a:gd name="connsiteY19" fmla="*/ 462225 h 688312"/>
              <a:gd name="connsiteX20" fmla="*/ 190948 w 602930"/>
              <a:gd name="connsiteY20" fmla="*/ 472273 h 688312"/>
              <a:gd name="connsiteX21" fmla="*/ 170851 w 602930"/>
              <a:gd name="connsiteY21" fmla="*/ 497394 h 688312"/>
              <a:gd name="connsiteX22" fmla="*/ 165827 w 602930"/>
              <a:gd name="connsiteY22" fmla="*/ 512466 h 688312"/>
              <a:gd name="connsiteX23" fmla="*/ 140706 w 602930"/>
              <a:gd name="connsiteY23" fmla="*/ 527539 h 688312"/>
              <a:gd name="connsiteX24" fmla="*/ 115585 w 602930"/>
              <a:gd name="connsiteY24" fmla="*/ 542611 h 688312"/>
              <a:gd name="connsiteX25" fmla="*/ 90464 w 602930"/>
              <a:gd name="connsiteY25" fmla="*/ 557684 h 688312"/>
              <a:gd name="connsiteX26" fmla="*/ 80416 w 602930"/>
              <a:gd name="connsiteY26" fmla="*/ 572756 h 688312"/>
              <a:gd name="connsiteX27" fmla="*/ 70367 w 602930"/>
              <a:gd name="connsiteY27" fmla="*/ 602902 h 688312"/>
              <a:gd name="connsiteX28" fmla="*/ 55295 w 602930"/>
              <a:gd name="connsiteY28" fmla="*/ 612950 h 688312"/>
              <a:gd name="connsiteX29" fmla="*/ 40222 w 602930"/>
              <a:gd name="connsiteY29" fmla="*/ 638071 h 688312"/>
              <a:gd name="connsiteX30" fmla="*/ 35198 w 602930"/>
              <a:gd name="connsiteY30" fmla="*/ 653143 h 688312"/>
              <a:gd name="connsiteX31" fmla="*/ 20126 w 602930"/>
              <a:gd name="connsiteY31" fmla="*/ 658167 h 688312"/>
              <a:gd name="connsiteX32" fmla="*/ 15101 w 602930"/>
              <a:gd name="connsiteY32" fmla="*/ 673240 h 688312"/>
              <a:gd name="connsiteX33" fmla="*/ 29 w 602930"/>
              <a:gd name="connsiteY33" fmla="*/ 688312 h 68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2930" h="688312">
                <a:moveTo>
                  <a:pt x="602930" y="0"/>
                </a:moveTo>
                <a:cubicBezTo>
                  <a:pt x="589970" y="45362"/>
                  <a:pt x="596740" y="23597"/>
                  <a:pt x="582833" y="65315"/>
                </a:cubicBezTo>
                <a:cubicBezTo>
                  <a:pt x="581158" y="70339"/>
                  <a:pt x="582833" y="78712"/>
                  <a:pt x="577809" y="80387"/>
                </a:cubicBezTo>
                <a:lnTo>
                  <a:pt x="562737" y="85411"/>
                </a:lnTo>
                <a:cubicBezTo>
                  <a:pt x="556038" y="95459"/>
                  <a:pt x="554097" y="111737"/>
                  <a:pt x="542640" y="115556"/>
                </a:cubicBezTo>
                <a:cubicBezTo>
                  <a:pt x="521839" y="122491"/>
                  <a:pt x="531974" y="117643"/>
                  <a:pt x="512495" y="130629"/>
                </a:cubicBezTo>
                <a:cubicBezTo>
                  <a:pt x="499867" y="168516"/>
                  <a:pt x="516902" y="121816"/>
                  <a:pt x="497422" y="160774"/>
                </a:cubicBezTo>
                <a:cubicBezTo>
                  <a:pt x="495053" y="165511"/>
                  <a:pt x="496143" y="172102"/>
                  <a:pt x="492398" y="175847"/>
                </a:cubicBezTo>
                <a:cubicBezTo>
                  <a:pt x="488653" y="179592"/>
                  <a:pt x="482519" y="179832"/>
                  <a:pt x="477326" y="180871"/>
                </a:cubicBezTo>
                <a:cubicBezTo>
                  <a:pt x="465714" y="183193"/>
                  <a:pt x="453879" y="184220"/>
                  <a:pt x="442156" y="185895"/>
                </a:cubicBezTo>
                <a:cubicBezTo>
                  <a:pt x="433065" y="199532"/>
                  <a:pt x="426631" y="211317"/>
                  <a:pt x="412011" y="221064"/>
                </a:cubicBezTo>
                <a:cubicBezTo>
                  <a:pt x="397845" y="230508"/>
                  <a:pt x="377527" y="241208"/>
                  <a:pt x="366794" y="256233"/>
                </a:cubicBezTo>
                <a:cubicBezTo>
                  <a:pt x="361838" y="263172"/>
                  <a:pt x="353838" y="281878"/>
                  <a:pt x="351721" y="291403"/>
                </a:cubicBezTo>
                <a:cubicBezTo>
                  <a:pt x="350170" y="298385"/>
                  <a:pt x="347661" y="326641"/>
                  <a:pt x="341673" y="336620"/>
                </a:cubicBezTo>
                <a:cubicBezTo>
                  <a:pt x="339236" y="340682"/>
                  <a:pt x="334974" y="343319"/>
                  <a:pt x="331624" y="346669"/>
                </a:cubicBezTo>
                <a:cubicBezTo>
                  <a:pt x="319901" y="381838"/>
                  <a:pt x="331624" y="373465"/>
                  <a:pt x="306504" y="381838"/>
                </a:cubicBezTo>
                <a:cubicBezTo>
                  <a:pt x="301131" y="389897"/>
                  <a:pt x="294995" y="401234"/>
                  <a:pt x="286407" y="406959"/>
                </a:cubicBezTo>
                <a:cubicBezTo>
                  <a:pt x="266932" y="419942"/>
                  <a:pt x="267686" y="412663"/>
                  <a:pt x="251238" y="427055"/>
                </a:cubicBezTo>
                <a:cubicBezTo>
                  <a:pt x="242326" y="434853"/>
                  <a:pt x="235970" y="445607"/>
                  <a:pt x="226117" y="452176"/>
                </a:cubicBezTo>
                <a:cubicBezTo>
                  <a:pt x="221093" y="455526"/>
                  <a:pt x="216287" y="459229"/>
                  <a:pt x="211044" y="462225"/>
                </a:cubicBezTo>
                <a:cubicBezTo>
                  <a:pt x="204541" y="465941"/>
                  <a:pt x="197180" y="468119"/>
                  <a:pt x="190948" y="472273"/>
                </a:cubicBezTo>
                <a:cubicBezTo>
                  <a:pt x="183936" y="476948"/>
                  <a:pt x="174212" y="490672"/>
                  <a:pt x="170851" y="497394"/>
                </a:cubicBezTo>
                <a:cubicBezTo>
                  <a:pt x="168483" y="502131"/>
                  <a:pt x="168552" y="507925"/>
                  <a:pt x="165827" y="512466"/>
                </a:cubicBezTo>
                <a:cubicBezTo>
                  <a:pt x="158930" y="523961"/>
                  <a:pt x="152562" y="523587"/>
                  <a:pt x="140706" y="527539"/>
                </a:cubicBezTo>
                <a:cubicBezTo>
                  <a:pt x="115239" y="553004"/>
                  <a:pt x="148201" y="523040"/>
                  <a:pt x="115585" y="542611"/>
                </a:cubicBezTo>
                <a:cubicBezTo>
                  <a:pt x="81105" y="563300"/>
                  <a:pt x="133160" y="543453"/>
                  <a:pt x="90464" y="557684"/>
                </a:cubicBezTo>
                <a:cubicBezTo>
                  <a:pt x="87115" y="562708"/>
                  <a:pt x="82868" y="567238"/>
                  <a:pt x="80416" y="572756"/>
                </a:cubicBezTo>
                <a:cubicBezTo>
                  <a:pt x="76114" y="582435"/>
                  <a:pt x="79180" y="597026"/>
                  <a:pt x="70367" y="602902"/>
                </a:cubicBezTo>
                <a:lnTo>
                  <a:pt x="55295" y="612950"/>
                </a:lnTo>
                <a:cubicBezTo>
                  <a:pt x="41064" y="655644"/>
                  <a:pt x="60912" y="603589"/>
                  <a:pt x="40222" y="638071"/>
                </a:cubicBezTo>
                <a:cubicBezTo>
                  <a:pt x="37497" y="642612"/>
                  <a:pt x="38943" y="649398"/>
                  <a:pt x="35198" y="653143"/>
                </a:cubicBezTo>
                <a:cubicBezTo>
                  <a:pt x="31453" y="656888"/>
                  <a:pt x="25150" y="656492"/>
                  <a:pt x="20126" y="658167"/>
                </a:cubicBezTo>
                <a:cubicBezTo>
                  <a:pt x="18451" y="663191"/>
                  <a:pt x="18410" y="669104"/>
                  <a:pt x="15101" y="673240"/>
                </a:cubicBezTo>
                <a:cubicBezTo>
                  <a:pt x="-1364" y="693822"/>
                  <a:pt x="29" y="674586"/>
                  <a:pt x="29" y="688312"/>
                </a:cubicBezTo>
              </a:path>
            </a:pathLst>
          </a:custGeom>
          <a:ln>
            <a:solidFill>
              <a:srgbClr val="00FF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3" name="Forme libre 22"/>
          <p:cNvSpPr/>
          <p:nvPr/>
        </p:nvSpPr>
        <p:spPr>
          <a:xfrm>
            <a:off x="7099160" y="1582615"/>
            <a:ext cx="753627" cy="291403"/>
          </a:xfrm>
          <a:custGeom>
            <a:avLst/>
            <a:gdLst>
              <a:gd name="connsiteX0" fmla="*/ 753627 w 753627"/>
              <a:gd name="connsiteY0" fmla="*/ 0 h 291403"/>
              <a:gd name="connsiteX1" fmla="*/ 728506 w 753627"/>
              <a:gd name="connsiteY1" fmla="*/ 25121 h 291403"/>
              <a:gd name="connsiteX2" fmla="*/ 718458 w 753627"/>
              <a:gd name="connsiteY2" fmla="*/ 55266 h 291403"/>
              <a:gd name="connsiteX3" fmla="*/ 713433 w 753627"/>
              <a:gd name="connsiteY3" fmla="*/ 80387 h 291403"/>
              <a:gd name="connsiteX4" fmla="*/ 668216 w 753627"/>
              <a:gd name="connsiteY4" fmla="*/ 105508 h 291403"/>
              <a:gd name="connsiteX5" fmla="*/ 658167 w 753627"/>
              <a:gd name="connsiteY5" fmla="*/ 115556 h 291403"/>
              <a:gd name="connsiteX6" fmla="*/ 638071 w 753627"/>
              <a:gd name="connsiteY6" fmla="*/ 120581 h 291403"/>
              <a:gd name="connsiteX7" fmla="*/ 622998 w 753627"/>
              <a:gd name="connsiteY7" fmla="*/ 125605 h 291403"/>
              <a:gd name="connsiteX8" fmla="*/ 607926 w 753627"/>
              <a:gd name="connsiteY8" fmla="*/ 135653 h 291403"/>
              <a:gd name="connsiteX9" fmla="*/ 512466 w 753627"/>
              <a:gd name="connsiteY9" fmla="*/ 145701 h 291403"/>
              <a:gd name="connsiteX10" fmla="*/ 502418 w 753627"/>
              <a:gd name="connsiteY10" fmla="*/ 155750 h 291403"/>
              <a:gd name="connsiteX11" fmla="*/ 487345 w 753627"/>
              <a:gd name="connsiteY11" fmla="*/ 185895 h 291403"/>
              <a:gd name="connsiteX12" fmla="*/ 472273 w 753627"/>
              <a:gd name="connsiteY12" fmla="*/ 190919 h 291403"/>
              <a:gd name="connsiteX13" fmla="*/ 457200 w 753627"/>
              <a:gd name="connsiteY13" fmla="*/ 185895 h 291403"/>
              <a:gd name="connsiteX14" fmla="*/ 437104 w 753627"/>
              <a:gd name="connsiteY14" fmla="*/ 175847 h 291403"/>
              <a:gd name="connsiteX15" fmla="*/ 417007 w 753627"/>
              <a:gd name="connsiteY15" fmla="*/ 170822 h 291403"/>
              <a:gd name="connsiteX16" fmla="*/ 341644 w 753627"/>
              <a:gd name="connsiteY16" fmla="*/ 170822 h 291403"/>
              <a:gd name="connsiteX17" fmla="*/ 326572 w 753627"/>
              <a:gd name="connsiteY17" fmla="*/ 160774 h 291403"/>
              <a:gd name="connsiteX18" fmla="*/ 291403 w 753627"/>
              <a:gd name="connsiteY18" fmla="*/ 150726 h 291403"/>
              <a:gd name="connsiteX19" fmla="*/ 256233 w 753627"/>
              <a:gd name="connsiteY19" fmla="*/ 155750 h 291403"/>
              <a:gd name="connsiteX20" fmla="*/ 226088 w 753627"/>
              <a:gd name="connsiteY20" fmla="*/ 175847 h 291403"/>
              <a:gd name="connsiteX21" fmla="*/ 216040 w 753627"/>
              <a:gd name="connsiteY21" fmla="*/ 190919 h 291403"/>
              <a:gd name="connsiteX22" fmla="*/ 200967 w 753627"/>
              <a:gd name="connsiteY22" fmla="*/ 200967 h 291403"/>
              <a:gd name="connsiteX23" fmla="*/ 175847 w 753627"/>
              <a:gd name="connsiteY23" fmla="*/ 221064 h 291403"/>
              <a:gd name="connsiteX24" fmla="*/ 165798 w 753627"/>
              <a:gd name="connsiteY24" fmla="*/ 251209 h 291403"/>
              <a:gd name="connsiteX25" fmla="*/ 155750 w 753627"/>
              <a:gd name="connsiteY25" fmla="*/ 261258 h 291403"/>
              <a:gd name="connsiteX26" fmla="*/ 110532 w 753627"/>
              <a:gd name="connsiteY26" fmla="*/ 286378 h 291403"/>
              <a:gd name="connsiteX27" fmla="*/ 75363 w 753627"/>
              <a:gd name="connsiteY27" fmla="*/ 291403 h 291403"/>
              <a:gd name="connsiteX28" fmla="*/ 25121 w 753627"/>
              <a:gd name="connsiteY28" fmla="*/ 276330 h 291403"/>
              <a:gd name="connsiteX29" fmla="*/ 10049 w 753627"/>
              <a:gd name="connsiteY29" fmla="*/ 271306 h 291403"/>
              <a:gd name="connsiteX30" fmla="*/ 0 w 753627"/>
              <a:gd name="connsiteY30" fmla="*/ 261258 h 291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53627" h="291403">
                <a:moveTo>
                  <a:pt x="753627" y="0"/>
                </a:moveTo>
                <a:cubicBezTo>
                  <a:pt x="745253" y="8374"/>
                  <a:pt x="734864" y="15130"/>
                  <a:pt x="728506" y="25121"/>
                </a:cubicBezTo>
                <a:cubicBezTo>
                  <a:pt x="722820" y="34057"/>
                  <a:pt x="720536" y="44880"/>
                  <a:pt x="718458" y="55266"/>
                </a:cubicBezTo>
                <a:cubicBezTo>
                  <a:pt x="716783" y="63640"/>
                  <a:pt x="718676" y="73646"/>
                  <a:pt x="713433" y="80387"/>
                </a:cubicBezTo>
                <a:cubicBezTo>
                  <a:pt x="701339" y="95936"/>
                  <a:pt x="684897" y="99948"/>
                  <a:pt x="668216" y="105508"/>
                </a:cubicBezTo>
                <a:cubicBezTo>
                  <a:pt x="664866" y="108857"/>
                  <a:pt x="662404" y="113438"/>
                  <a:pt x="658167" y="115556"/>
                </a:cubicBezTo>
                <a:cubicBezTo>
                  <a:pt x="651991" y="118644"/>
                  <a:pt x="644710" y="118684"/>
                  <a:pt x="638071" y="120581"/>
                </a:cubicBezTo>
                <a:cubicBezTo>
                  <a:pt x="632979" y="122036"/>
                  <a:pt x="628022" y="123930"/>
                  <a:pt x="622998" y="125605"/>
                </a:cubicBezTo>
                <a:cubicBezTo>
                  <a:pt x="617974" y="128954"/>
                  <a:pt x="613476" y="133275"/>
                  <a:pt x="607926" y="135653"/>
                </a:cubicBezTo>
                <a:cubicBezTo>
                  <a:pt x="585373" y="145318"/>
                  <a:pt x="514619" y="145557"/>
                  <a:pt x="512466" y="145701"/>
                </a:cubicBezTo>
                <a:cubicBezTo>
                  <a:pt x="509117" y="149051"/>
                  <a:pt x="504855" y="151688"/>
                  <a:pt x="502418" y="155750"/>
                </a:cubicBezTo>
                <a:cubicBezTo>
                  <a:pt x="494016" y="169754"/>
                  <a:pt x="502006" y="174166"/>
                  <a:pt x="487345" y="185895"/>
                </a:cubicBezTo>
                <a:cubicBezTo>
                  <a:pt x="483210" y="189203"/>
                  <a:pt x="477297" y="189244"/>
                  <a:pt x="472273" y="190919"/>
                </a:cubicBezTo>
                <a:cubicBezTo>
                  <a:pt x="467249" y="189244"/>
                  <a:pt x="462068" y="187981"/>
                  <a:pt x="457200" y="185895"/>
                </a:cubicBezTo>
                <a:cubicBezTo>
                  <a:pt x="450316" y="182945"/>
                  <a:pt x="444116" y="178477"/>
                  <a:pt x="437104" y="175847"/>
                </a:cubicBezTo>
                <a:cubicBezTo>
                  <a:pt x="430638" y="173422"/>
                  <a:pt x="423706" y="172497"/>
                  <a:pt x="417007" y="170822"/>
                </a:cubicBezTo>
                <a:cubicBezTo>
                  <a:pt x="385521" y="174758"/>
                  <a:pt x="372237" y="180000"/>
                  <a:pt x="341644" y="170822"/>
                </a:cubicBezTo>
                <a:cubicBezTo>
                  <a:pt x="335861" y="169087"/>
                  <a:pt x="331973" y="163474"/>
                  <a:pt x="326572" y="160774"/>
                </a:cubicBezTo>
                <a:cubicBezTo>
                  <a:pt x="319366" y="157171"/>
                  <a:pt x="297840" y="152335"/>
                  <a:pt x="291403" y="150726"/>
                </a:cubicBezTo>
                <a:cubicBezTo>
                  <a:pt x="279680" y="152401"/>
                  <a:pt x="267286" y="151499"/>
                  <a:pt x="256233" y="155750"/>
                </a:cubicBezTo>
                <a:cubicBezTo>
                  <a:pt x="244961" y="160085"/>
                  <a:pt x="226088" y="175847"/>
                  <a:pt x="226088" y="175847"/>
                </a:cubicBezTo>
                <a:cubicBezTo>
                  <a:pt x="222739" y="180871"/>
                  <a:pt x="220310" y="186650"/>
                  <a:pt x="216040" y="190919"/>
                </a:cubicBezTo>
                <a:cubicBezTo>
                  <a:pt x="211770" y="195189"/>
                  <a:pt x="205682" y="197195"/>
                  <a:pt x="200967" y="200967"/>
                </a:cubicBezTo>
                <a:cubicBezTo>
                  <a:pt x="165165" y="229609"/>
                  <a:pt x="222247" y="190131"/>
                  <a:pt x="175847" y="221064"/>
                </a:cubicBezTo>
                <a:cubicBezTo>
                  <a:pt x="172497" y="231112"/>
                  <a:pt x="173287" y="243719"/>
                  <a:pt x="165798" y="251209"/>
                </a:cubicBezTo>
                <a:cubicBezTo>
                  <a:pt x="162449" y="254559"/>
                  <a:pt x="159540" y="258416"/>
                  <a:pt x="155750" y="261258"/>
                </a:cubicBezTo>
                <a:cubicBezTo>
                  <a:pt x="141097" y="272248"/>
                  <a:pt x="128335" y="282817"/>
                  <a:pt x="110532" y="286378"/>
                </a:cubicBezTo>
                <a:cubicBezTo>
                  <a:pt x="98920" y="288701"/>
                  <a:pt x="87086" y="289728"/>
                  <a:pt x="75363" y="291403"/>
                </a:cubicBezTo>
                <a:cubicBezTo>
                  <a:pt x="44992" y="283809"/>
                  <a:pt x="61815" y="288561"/>
                  <a:pt x="25121" y="276330"/>
                </a:cubicBezTo>
                <a:lnTo>
                  <a:pt x="10049" y="271306"/>
                </a:lnTo>
                <a:lnTo>
                  <a:pt x="0" y="261258"/>
                </a:lnTo>
              </a:path>
            </a:pathLst>
          </a:custGeom>
          <a:ln>
            <a:solidFill>
              <a:srgbClr val="00FF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4" name="Forme libre 23"/>
          <p:cNvSpPr/>
          <p:nvPr/>
        </p:nvSpPr>
        <p:spPr>
          <a:xfrm>
            <a:off x="4762919" y="2426677"/>
            <a:ext cx="1205802" cy="437116"/>
          </a:xfrm>
          <a:custGeom>
            <a:avLst/>
            <a:gdLst>
              <a:gd name="connsiteX0" fmla="*/ 1205802 w 1205802"/>
              <a:gd name="connsiteY0" fmla="*/ 0 h 437116"/>
              <a:gd name="connsiteX1" fmla="*/ 1180681 w 1205802"/>
              <a:gd name="connsiteY1" fmla="*/ 15072 h 437116"/>
              <a:gd name="connsiteX2" fmla="*/ 1105318 w 1205802"/>
              <a:gd name="connsiteY2" fmla="*/ 15072 h 437116"/>
              <a:gd name="connsiteX3" fmla="*/ 1070149 w 1205802"/>
              <a:gd name="connsiteY3" fmla="*/ 20097 h 437116"/>
              <a:gd name="connsiteX4" fmla="*/ 1060101 w 1205802"/>
              <a:gd name="connsiteY4" fmla="*/ 40193 h 437116"/>
              <a:gd name="connsiteX5" fmla="*/ 1045028 w 1205802"/>
              <a:gd name="connsiteY5" fmla="*/ 45218 h 437116"/>
              <a:gd name="connsiteX6" fmla="*/ 1019907 w 1205802"/>
              <a:gd name="connsiteY6" fmla="*/ 30145 h 437116"/>
              <a:gd name="connsiteX7" fmla="*/ 1004835 w 1205802"/>
              <a:gd name="connsiteY7" fmla="*/ 25121 h 437116"/>
              <a:gd name="connsiteX8" fmla="*/ 984738 w 1205802"/>
              <a:gd name="connsiteY8" fmla="*/ 30145 h 437116"/>
              <a:gd name="connsiteX9" fmla="*/ 974690 w 1205802"/>
              <a:gd name="connsiteY9" fmla="*/ 45218 h 437116"/>
              <a:gd name="connsiteX10" fmla="*/ 959617 w 1205802"/>
              <a:gd name="connsiteY10" fmla="*/ 95459 h 437116"/>
              <a:gd name="connsiteX11" fmla="*/ 944545 w 1205802"/>
              <a:gd name="connsiteY11" fmla="*/ 105508 h 437116"/>
              <a:gd name="connsiteX12" fmla="*/ 884255 w 1205802"/>
              <a:gd name="connsiteY12" fmla="*/ 100483 h 437116"/>
              <a:gd name="connsiteX13" fmla="*/ 869182 w 1205802"/>
              <a:gd name="connsiteY13" fmla="*/ 95459 h 437116"/>
              <a:gd name="connsiteX14" fmla="*/ 859134 w 1205802"/>
              <a:gd name="connsiteY14" fmla="*/ 110532 h 437116"/>
              <a:gd name="connsiteX15" fmla="*/ 844061 w 1205802"/>
              <a:gd name="connsiteY15" fmla="*/ 115556 h 437116"/>
              <a:gd name="connsiteX16" fmla="*/ 828989 w 1205802"/>
              <a:gd name="connsiteY16" fmla="*/ 125604 h 437116"/>
              <a:gd name="connsiteX17" fmla="*/ 778747 w 1205802"/>
              <a:gd name="connsiteY17" fmla="*/ 140677 h 437116"/>
              <a:gd name="connsiteX18" fmla="*/ 748602 w 1205802"/>
              <a:gd name="connsiteY18" fmla="*/ 150725 h 437116"/>
              <a:gd name="connsiteX19" fmla="*/ 733529 w 1205802"/>
              <a:gd name="connsiteY19" fmla="*/ 155749 h 437116"/>
              <a:gd name="connsiteX20" fmla="*/ 728505 w 1205802"/>
              <a:gd name="connsiteY20" fmla="*/ 170822 h 437116"/>
              <a:gd name="connsiteX21" fmla="*/ 738554 w 1205802"/>
              <a:gd name="connsiteY21" fmla="*/ 180870 h 437116"/>
              <a:gd name="connsiteX22" fmla="*/ 743578 w 1205802"/>
              <a:gd name="connsiteY22" fmla="*/ 195943 h 437116"/>
              <a:gd name="connsiteX23" fmla="*/ 753626 w 1205802"/>
              <a:gd name="connsiteY23" fmla="*/ 211015 h 437116"/>
              <a:gd name="connsiteX24" fmla="*/ 748602 w 1205802"/>
              <a:gd name="connsiteY24" fmla="*/ 226088 h 437116"/>
              <a:gd name="connsiteX25" fmla="*/ 688312 w 1205802"/>
              <a:gd name="connsiteY25" fmla="*/ 241160 h 437116"/>
              <a:gd name="connsiteX26" fmla="*/ 668215 w 1205802"/>
              <a:gd name="connsiteY26" fmla="*/ 261257 h 437116"/>
              <a:gd name="connsiteX27" fmla="*/ 653143 w 1205802"/>
              <a:gd name="connsiteY27" fmla="*/ 271305 h 437116"/>
              <a:gd name="connsiteX28" fmla="*/ 633046 w 1205802"/>
              <a:gd name="connsiteY28" fmla="*/ 296426 h 437116"/>
              <a:gd name="connsiteX29" fmla="*/ 617973 w 1205802"/>
              <a:gd name="connsiteY29" fmla="*/ 331596 h 437116"/>
              <a:gd name="connsiteX30" fmla="*/ 592852 w 1205802"/>
              <a:gd name="connsiteY30" fmla="*/ 361741 h 437116"/>
              <a:gd name="connsiteX31" fmla="*/ 547635 w 1205802"/>
              <a:gd name="connsiteY31" fmla="*/ 366765 h 437116"/>
              <a:gd name="connsiteX32" fmla="*/ 537586 w 1205802"/>
              <a:gd name="connsiteY32" fmla="*/ 376813 h 437116"/>
              <a:gd name="connsiteX33" fmla="*/ 512466 w 1205802"/>
              <a:gd name="connsiteY33" fmla="*/ 401934 h 437116"/>
              <a:gd name="connsiteX34" fmla="*/ 482321 w 1205802"/>
              <a:gd name="connsiteY34" fmla="*/ 411982 h 437116"/>
              <a:gd name="connsiteX35" fmla="*/ 452176 w 1205802"/>
              <a:gd name="connsiteY35" fmla="*/ 406958 h 437116"/>
              <a:gd name="connsiteX36" fmla="*/ 447151 w 1205802"/>
              <a:gd name="connsiteY36" fmla="*/ 391886 h 437116"/>
              <a:gd name="connsiteX37" fmla="*/ 437103 w 1205802"/>
              <a:gd name="connsiteY37" fmla="*/ 381837 h 437116"/>
              <a:gd name="connsiteX38" fmla="*/ 432079 w 1205802"/>
              <a:gd name="connsiteY38" fmla="*/ 366765 h 437116"/>
              <a:gd name="connsiteX39" fmla="*/ 401934 w 1205802"/>
              <a:gd name="connsiteY39" fmla="*/ 366765 h 437116"/>
              <a:gd name="connsiteX40" fmla="*/ 391885 w 1205802"/>
              <a:gd name="connsiteY40" fmla="*/ 376813 h 437116"/>
              <a:gd name="connsiteX41" fmla="*/ 386861 w 1205802"/>
              <a:gd name="connsiteY41" fmla="*/ 391886 h 437116"/>
              <a:gd name="connsiteX42" fmla="*/ 371789 w 1205802"/>
              <a:gd name="connsiteY42" fmla="*/ 396910 h 437116"/>
              <a:gd name="connsiteX43" fmla="*/ 351692 w 1205802"/>
              <a:gd name="connsiteY43" fmla="*/ 391886 h 437116"/>
              <a:gd name="connsiteX44" fmla="*/ 306474 w 1205802"/>
              <a:gd name="connsiteY44" fmla="*/ 366765 h 437116"/>
              <a:gd name="connsiteX45" fmla="*/ 271305 w 1205802"/>
              <a:gd name="connsiteY45" fmla="*/ 371789 h 437116"/>
              <a:gd name="connsiteX46" fmla="*/ 256233 w 1205802"/>
              <a:gd name="connsiteY46" fmla="*/ 381837 h 437116"/>
              <a:gd name="connsiteX47" fmla="*/ 140677 w 1205802"/>
              <a:gd name="connsiteY47" fmla="*/ 396910 h 437116"/>
              <a:gd name="connsiteX48" fmla="*/ 85411 w 1205802"/>
              <a:gd name="connsiteY48" fmla="*/ 406958 h 437116"/>
              <a:gd name="connsiteX49" fmla="*/ 45217 w 1205802"/>
              <a:gd name="connsiteY49" fmla="*/ 411982 h 437116"/>
              <a:gd name="connsiteX50" fmla="*/ 30145 w 1205802"/>
              <a:gd name="connsiteY50" fmla="*/ 417007 h 437116"/>
              <a:gd name="connsiteX51" fmla="*/ 20096 w 1205802"/>
              <a:gd name="connsiteY51" fmla="*/ 432079 h 437116"/>
              <a:gd name="connsiteX52" fmla="*/ 0 w 1205802"/>
              <a:gd name="connsiteY52" fmla="*/ 437103 h 437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05802" h="437116">
                <a:moveTo>
                  <a:pt x="1205802" y="0"/>
                </a:moveTo>
                <a:cubicBezTo>
                  <a:pt x="1197428" y="5024"/>
                  <a:pt x="1189415" y="10705"/>
                  <a:pt x="1180681" y="15072"/>
                </a:cubicBezTo>
                <a:cubicBezTo>
                  <a:pt x="1156247" y="27289"/>
                  <a:pt x="1133685" y="17436"/>
                  <a:pt x="1105318" y="15072"/>
                </a:cubicBezTo>
                <a:cubicBezTo>
                  <a:pt x="1093595" y="16747"/>
                  <a:pt x="1080501" y="14346"/>
                  <a:pt x="1070149" y="20097"/>
                </a:cubicBezTo>
                <a:cubicBezTo>
                  <a:pt x="1063602" y="23734"/>
                  <a:pt x="1065397" y="34897"/>
                  <a:pt x="1060101" y="40193"/>
                </a:cubicBezTo>
                <a:cubicBezTo>
                  <a:pt x="1056356" y="43938"/>
                  <a:pt x="1050052" y="43543"/>
                  <a:pt x="1045028" y="45218"/>
                </a:cubicBezTo>
                <a:cubicBezTo>
                  <a:pt x="1002326" y="30981"/>
                  <a:pt x="1054395" y="50837"/>
                  <a:pt x="1019907" y="30145"/>
                </a:cubicBezTo>
                <a:cubicBezTo>
                  <a:pt x="1015366" y="27420"/>
                  <a:pt x="1009859" y="26796"/>
                  <a:pt x="1004835" y="25121"/>
                </a:cubicBezTo>
                <a:cubicBezTo>
                  <a:pt x="998136" y="26796"/>
                  <a:pt x="990483" y="26315"/>
                  <a:pt x="984738" y="30145"/>
                </a:cubicBezTo>
                <a:cubicBezTo>
                  <a:pt x="979714" y="33495"/>
                  <a:pt x="977390" y="39817"/>
                  <a:pt x="974690" y="45218"/>
                </a:cubicBezTo>
                <a:cubicBezTo>
                  <a:pt x="963883" y="66832"/>
                  <a:pt x="975558" y="66765"/>
                  <a:pt x="959617" y="95459"/>
                </a:cubicBezTo>
                <a:cubicBezTo>
                  <a:pt x="956685" y="100737"/>
                  <a:pt x="949569" y="102158"/>
                  <a:pt x="944545" y="105508"/>
                </a:cubicBezTo>
                <a:cubicBezTo>
                  <a:pt x="924448" y="103833"/>
                  <a:pt x="904244" y="103148"/>
                  <a:pt x="884255" y="100483"/>
                </a:cubicBezTo>
                <a:cubicBezTo>
                  <a:pt x="879005" y="99783"/>
                  <a:pt x="874099" y="93492"/>
                  <a:pt x="869182" y="95459"/>
                </a:cubicBezTo>
                <a:cubicBezTo>
                  <a:pt x="863576" y="97702"/>
                  <a:pt x="863849" y="106760"/>
                  <a:pt x="859134" y="110532"/>
                </a:cubicBezTo>
                <a:cubicBezTo>
                  <a:pt x="854998" y="113840"/>
                  <a:pt x="849085" y="113881"/>
                  <a:pt x="844061" y="115556"/>
                </a:cubicBezTo>
                <a:cubicBezTo>
                  <a:pt x="839037" y="118905"/>
                  <a:pt x="834507" y="123152"/>
                  <a:pt x="828989" y="125604"/>
                </a:cubicBezTo>
                <a:cubicBezTo>
                  <a:pt x="804389" y="136538"/>
                  <a:pt x="801234" y="133931"/>
                  <a:pt x="778747" y="140677"/>
                </a:cubicBezTo>
                <a:cubicBezTo>
                  <a:pt x="768602" y="143720"/>
                  <a:pt x="758650" y="147376"/>
                  <a:pt x="748602" y="150725"/>
                </a:cubicBezTo>
                <a:lnTo>
                  <a:pt x="733529" y="155749"/>
                </a:lnTo>
                <a:cubicBezTo>
                  <a:pt x="731854" y="160773"/>
                  <a:pt x="727466" y="165629"/>
                  <a:pt x="728505" y="170822"/>
                </a:cubicBezTo>
                <a:cubicBezTo>
                  <a:pt x="729434" y="175467"/>
                  <a:pt x="736117" y="176808"/>
                  <a:pt x="738554" y="180870"/>
                </a:cubicBezTo>
                <a:cubicBezTo>
                  <a:pt x="741279" y="185411"/>
                  <a:pt x="741210" y="191206"/>
                  <a:pt x="743578" y="195943"/>
                </a:cubicBezTo>
                <a:cubicBezTo>
                  <a:pt x="746278" y="201344"/>
                  <a:pt x="750277" y="205991"/>
                  <a:pt x="753626" y="211015"/>
                </a:cubicBezTo>
                <a:cubicBezTo>
                  <a:pt x="751951" y="216039"/>
                  <a:pt x="752912" y="223010"/>
                  <a:pt x="748602" y="226088"/>
                </a:cubicBezTo>
                <a:cubicBezTo>
                  <a:pt x="736487" y="234742"/>
                  <a:pt x="702269" y="238834"/>
                  <a:pt x="688312" y="241160"/>
                </a:cubicBezTo>
                <a:cubicBezTo>
                  <a:pt x="655425" y="252124"/>
                  <a:pt x="687703" y="236897"/>
                  <a:pt x="668215" y="261257"/>
                </a:cubicBezTo>
                <a:cubicBezTo>
                  <a:pt x="664443" y="265972"/>
                  <a:pt x="657858" y="267533"/>
                  <a:pt x="653143" y="271305"/>
                </a:cubicBezTo>
                <a:cubicBezTo>
                  <a:pt x="642915" y="279487"/>
                  <a:pt x="640507" y="285234"/>
                  <a:pt x="633046" y="296426"/>
                </a:cubicBezTo>
                <a:cubicBezTo>
                  <a:pt x="624794" y="329435"/>
                  <a:pt x="633394" y="304609"/>
                  <a:pt x="617973" y="331596"/>
                </a:cubicBezTo>
                <a:cubicBezTo>
                  <a:pt x="610439" y="344779"/>
                  <a:pt x="609952" y="357466"/>
                  <a:pt x="592852" y="361741"/>
                </a:cubicBezTo>
                <a:cubicBezTo>
                  <a:pt x="578140" y="365419"/>
                  <a:pt x="562707" y="365090"/>
                  <a:pt x="547635" y="366765"/>
                </a:cubicBezTo>
                <a:cubicBezTo>
                  <a:pt x="544285" y="370114"/>
                  <a:pt x="540545" y="373114"/>
                  <a:pt x="537586" y="376813"/>
                </a:cubicBezTo>
                <a:cubicBezTo>
                  <a:pt x="525574" y="391828"/>
                  <a:pt x="531178" y="393618"/>
                  <a:pt x="512466" y="401934"/>
                </a:cubicBezTo>
                <a:cubicBezTo>
                  <a:pt x="502787" y="406236"/>
                  <a:pt x="482321" y="411982"/>
                  <a:pt x="482321" y="411982"/>
                </a:cubicBezTo>
                <a:cubicBezTo>
                  <a:pt x="472273" y="410307"/>
                  <a:pt x="461021" y="412012"/>
                  <a:pt x="452176" y="406958"/>
                </a:cubicBezTo>
                <a:cubicBezTo>
                  <a:pt x="447578" y="404331"/>
                  <a:pt x="449876" y="396427"/>
                  <a:pt x="447151" y="391886"/>
                </a:cubicBezTo>
                <a:cubicBezTo>
                  <a:pt x="444714" y="387824"/>
                  <a:pt x="440452" y="385187"/>
                  <a:pt x="437103" y="381837"/>
                </a:cubicBezTo>
                <a:cubicBezTo>
                  <a:pt x="435428" y="376813"/>
                  <a:pt x="435824" y="370510"/>
                  <a:pt x="432079" y="366765"/>
                </a:cubicBezTo>
                <a:cubicBezTo>
                  <a:pt x="422030" y="356717"/>
                  <a:pt x="411982" y="363416"/>
                  <a:pt x="401934" y="366765"/>
                </a:cubicBezTo>
                <a:cubicBezTo>
                  <a:pt x="398584" y="370114"/>
                  <a:pt x="394322" y="372751"/>
                  <a:pt x="391885" y="376813"/>
                </a:cubicBezTo>
                <a:cubicBezTo>
                  <a:pt x="389160" y="381354"/>
                  <a:pt x="390606" y="388141"/>
                  <a:pt x="386861" y="391886"/>
                </a:cubicBezTo>
                <a:cubicBezTo>
                  <a:pt x="383116" y="395631"/>
                  <a:pt x="376813" y="395235"/>
                  <a:pt x="371789" y="396910"/>
                </a:cubicBezTo>
                <a:cubicBezTo>
                  <a:pt x="365090" y="395235"/>
                  <a:pt x="357868" y="394974"/>
                  <a:pt x="351692" y="391886"/>
                </a:cubicBezTo>
                <a:cubicBezTo>
                  <a:pt x="282591" y="357336"/>
                  <a:pt x="348155" y="380658"/>
                  <a:pt x="306474" y="366765"/>
                </a:cubicBezTo>
                <a:cubicBezTo>
                  <a:pt x="294751" y="368440"/>
                  <a:pt x="282648" y="368386"/>
                  <a:pt x="271305" y="371789"/>
                </a:cubicBezTo>
                <a:cubicBezTo>
                  <a:pt x="265522" y="373524"/>
                  <a:pt x="262067" y="380281"/>
                  <a:pt x="256233" y="381837"/>
                </a:cubicBezTo>
                <a:cubicBezTo>
                  <a:pt x="217372" y="392200"/>
                  <a:pt x="180211" y="392518"/>
                  <a:pt x="140677" y="396910"/>
                </a:cubicBezTo>
                <a:cubicBezTo>
                  <a:pt x="41411" y="407939"/>
                  <a:pt x="150383" y="396130"/>
                  <a:pt x="85411" y="406958"/>
                </a:cubicBezTo>
                <a:cubicBezTo>
                  <a:pt x="72092" y="409178"/>
                  <a:pt x="58615" y="410307"/>
                  <a:pt x="45217" y="411982"/>
                </a:cubicBezTo>
                <a:cubicBezTo>
                  <a:pt x="40193" y="413657"/>
                  <a:pt x="34280" y="413699"/>
                  <a:pt x="30145" y="417007"/>
                </a:cubicBezTo>
                <a:cubicBezTo>
                  <a:pt x="25430" y="420779"/>
                  <a:pt x="24811" y="428307"/>
                  <a:pt x="20096" y="432079"/>
                </a:cubicBezTo>
                <a:cubicBezTo>
                  <a:pt x="13154" y="437633"/>
                  <a:pt x="7247" y="437103"/>
                  <a:pt x="0" y="437103"/>
                </a:cubicBezTo>
              </a:path>
            </a:pathLst>
          </a:custGeom>
          <a:ln>
            <a:solidFill>
              <a:srgbClr val="00FF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5" name="Rectangle à coins arrondis 24"/>
          <p:cNvSpPr/>
          <p:nvPr/>
        </p:nvSpPr>
        <p:spPr>
          <a:xfrm>
            <a:off x="952246" y="1273624"/>
            <a:ext cx="144000" cy="605258"/>
          </a:xfrm>
          <a:prstGeom prst="roundRect">
            <a:avLst/>
          </a:prstGeom>
          <a:solidFill>
            <a:srgbClr val="008000"/>
          </a:solidFill>
          <a:ln w="952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à coins arrondis 29"/>
          <p:cNvSpPr/>
          <p:nvPr/>
        </p:nvSpPr>
        <p:spPr>
          <a:xfrm>
            <a:off x="1313136" y="1259032"/>
            <a:ext cx="144000" cy="605258"/>
          </a:xfrm>
          <a:prstGeom prst="roundRect">
            <a:avLst/>
          </a:prstGeom>
          <a:solidFill>
            <a:srgbClr val="008000"/>
          </a:solidFill>
          <a:ln w="952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à coins arrondis 30"/>
          <p:cNvSpPr/>
          <p:nvPr/>
        </p:nvSpPr>
        <p:spPr>
          <a:xfrm>
            <a:off x="2051561" y="1259032"/>
            <a:ext cx="144000" cy="542978"/>
          </a:xfrm>
          <a:prstGeom prst="roundRect">
            <a:avLst/>
          </a:prstGeom>
          <a:solidFill>
            <a:srgbClr val="008000"/>
          </a:solidFill>
          <a:ln w="952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à coins arrondis 31"/>
          <p:cNvSpPr/>
          <p:nvPr/>
        </p:nvSpPr>
        <p:spPr>
          <a:xfrm>
            <a:off x="6247558" y="3346103"/>
            <a:ext cx="147600" cy="767203"/>
          </a:xfrm>
          <a:prstGeom prst="roundRect">
            <a:avLst/>
          </a:prstGeom>
          <a:solidFill>
            <a:srgbClr val="008000"/>
          </a:solidFill>
          <a:ln w="952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à coins arrondis 32"/>
          <p:cNvSpPr/>
          <p:nvPr/>
        </p:nvSpPr>
        <p:spPr>
          <a:xfrm>
            <a:off x="6608283" y="3350967"/>
            <a:ext cx="147600" cy="767203"/>
          </a:xfrm>
          <a:prstGeom prst="roundRect">
            <a:avLst/>
          </a:prstGeom>
          <a:solidFill>
            <a:srgbClr val="008000"/>
          </a:solidFill>
          <a:ln w="952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à coins arrondis 33"/>
          <p:cNvSpPr/>
          <p:nvPr/>
        </p:nvSpPr>
        <p:spPr>
          <a:xfrm>
            <a:off x="7337176" y="3350967"/>
            <a:ext cx="147600" cy="767203"/>
          </a:xfrm>
          <a:prstGeom prst="roundRect">
            <a:avLst/>
          </a:prstGeom>
          <a:solidFill>
            <a:srgbClr val="008000"/>
          </a:solidFill>
          <a:ln w="952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orme libre 25"/>
          <p:cNvSpPr/>
          <p:nvPr/>
        </p:nvSpPr>
        <p:spPr>
          <a:xfrm>
            <a:off x="4396902" y="5953328"/>
            <a:ext cx="287118" cy="355059"/>
          </a:xfrm>
          <a:custGeom>
            <a:avLst/>
            <a:gdLst>
              <a:gd name="connsiteX0" fmla="*/ 0 w 287118"/>
              <a:gd name="connsiteY0" fmla="*/ 355059 h 355059"/>
              <a:gd name="connsiteX1" fmla="*/ 29183 w 287118"/>
              <a:gd name="connsiteY1" fmla="*/ 350195 h 355059"/>
              <a:gd name="connsiteX2" fmla="*/ 34047 w 287118"/>
              <a:gd name="connsiteY2" fmla="*/ 296693 h 355059"/>
              <a:gd name="connsiteX3" fmla="*/ 38911 w 287118"/>
              <a:gd name="connsiteY3" fmla="*/ 257783 h 355059"/>
              <a:gd name="connsiteX4" fmla="*/ 43775 w 287118"/>
              <a:gd name="connsiteY4" fmla="*/ 243191 h 355059"/>
              <a:gd name="connsiteX5" fmla="*/ 34047 w 287118"/>
              <a:gd name="connsiteY5" fmla="*/ 199417 h 355059"/>
              <a:gd name="connsiteX6" fmla="*/ 29183 w 287118"/>
              <a:gd name="connsiteY6" fmla="*/ 160506 h 355059"/>
              <a:gd name="connsiteX7" fmla="*/ 38911 w 287118"/>
              <a:gd name="connsiteY7" fmla="*/ 111868 h 355059"/>
              <a:gd name="connsiteX8" fmla="*/ 48638 w 287118"/>
              <a:gd name="connsiteY8" fmla="*/ 97276 h 355059"/>
              <a:gd name="connsiteX9" fmla="*/ 53502 w 287118"/>
              <a:gd name="connsiteY9" fmla="*/ 82685 h 355059"/>
              <a:gd name="connsiteX10" fmla="*/ 58366 w 287118"/>
              <a:gd name="connsiteY10" fmla="*/ 63229 h 355059"/>
              <a:gd name="connsiteX11" fmla="*/ 136187 w 287118"/>
              <a:gd name="connsiteY11" fmla="*/ 58366 h 355059"/>
              <a:gd name="connsiteX12" fmla="*/ 150779 w 287118"/>
              <a:gd name="connsiteY12" fmla="*/ 53502 h 355059"/>
              <a:gd name="connsiteX13" fmla="*/ 199417 w 287118"/>
              <a:gd name="connsiteY13" fmla="*/ 48638 h 355059"/>
              <a:gd name="connsiteX14" fmla="*/ 209145 w 287118"/>
              <a:gd name="connsiteY14" fmla="*/ 34046 h 355059"/>
              <a:gd name="connsiteX15" fmla="*/ 257783 w 287118"/>
              <a:gd name="connsiteY15" fmla="*/ 24319 h 355059"/>
              <a:gd name="connsiteX16" fmla="*/ 272375 w 287118"/>
              <a:gd name="connsiteY16" fmla="*/ 19455 h 355059"/>
              <a:gd name="connsiteX17" fmla="*/ 286966 w 287118"/>
              <a:gd name="connsiteY17" fmla="*/ 0 h 355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7118" h="355059">
                <a:moveTo>
                  <a:pt x="0" y="355059"/>
                </a:moveTo>
                <a:cubicBezTo>
                  <a:pt x="9728" y="353438"/>
                  <a:pt x="20362" y="354605"/>
                  <a:pt x="29183" y="350195"/>
                </a:cubicBezTo>
                <a:cubicBezTo>
                  <a:pt x="48159" y="340707"/>
                  <a:pt x="35170" y="305674"/>
                  <a:pt x="34047" y="296693"/>
                </a:cubicBezTo>
                <a:cubicBezTo>
                  <a:pt x="35668" y="283723"/>
                  <a:pt x="36573" y="270643"/>
                  <a:pt x="38911" y="257783"/>
                </a:cubicBezTo>
                <a:cubicBezTo>
                  <a:pt x="39828" y="252739"/>
                  <a:pt x="43775" y="248318"/>
                  <a:pt x="43775" y="243191"/>
                </a:cubicBezTo>
                <a:cubicBezTo>
                  <a:pt x="43775" y="226070"/>
                  <a:pt x="39063" y="214464"/>
                  <a:pt x="34047" y="199417"/>
                </a:cubicBezTo>
                <a:cubicBezTo>
                  <a:pt x="32426" y="186447"/>
                  <a:pt x="29183" y="173577"/>
                  <a:pt x="29183" y="160506"/>
                </a:cubicBezTo>
                <a:cubicBezTo>
                  <a:pt x="29183" y="151541"/>
                  <a:pt x="32921" y="123849"/>
                  <a:pt x="38911" y="111868"/>
                </a:cubicBezTo>
                <a:cubicBezTo>
                  <a:pt x="41525" y="106639"/>
                  <a:pt x="46024" y="102505"/>
                  <a:pt x="48638" y="97276"/>
                </a:cubicBezTo>
                <a:cubicBezTo>
                  <a:pt x="50931" y="92690"/>
                  <a:pt x="52094" y="87615"/>
                  <a:pt x="53502" y="82685"/>
                </a:cubicBezTo>
                <a:cubicBezTo>
                  <a:pt x="55339" y="76257"/>
                  <a:pt x="51953" y="65115"/>
                  <a:pt x="58366" y="63229"/>
                </a:cubicBezTo>
                <a:cubicBezTo>
                  <a:pt x="83301" y="55895"/>
                  <a:pt x="110247" y="59987"/>
                  <a:pt x="136187" y="58366"/>
                </a:cubicBezTo>
                <a:cubicBezTo>
                  <a:pt x="141051" y="56745"/>
                  <a:pt x="145712" y="54282"/>
                  <a:pt x="150779" y="53502"/>
                </a:cubicBezTo>
                <a:cubicBezTo>
                  <a:pt x="166883" y="51024"/>
                  <a:pt x="183960" y="53791"/>
                  <a:pt x="199417" y="48638"/>
                </a:cubicBezTo>
                <a:cubicBezTo>
                  <a:pt x="204963" y="46789"/>
                  <a:pt x="203749" y="36294"/>
                  <a:pt x="209145" y="34046"/>
                </a:cubicBezTo>
                <a:cubicBezTo>
                  <a:pt x="224407" y="27687"/>
                  <a:pt x="242098" y="29547"/>
                  <a:pt x="257783" y="24319"/>
                </a:cubicBezTo>
                <a:lnTo>
                  <a:pt x="272375" y="19455"/>
                </a:lnTo>
                <a:cubicBezTo>
                  <a:pt x="289664" y="7928"/>
                  <a:pt x="286966" y="15573"/>
                  <a:pt x="286966" y="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7" name="Forme libre 26"/>
          <p:cNvSpPr/>
          <p:nvPr/>
        </p:nvSpPr>
        <p:spPr>
          <a:xfrm>
            <a:off x="4683868" y="5676089"/>
            <a:ext cx="384268" cy="291830"/>
          </a:xfrm>
          <a:custGeom>
            <a:avLst/>
            <a:gdLst>
              <a:gd name="connsiteX0" fmla="*/ 0 w 384268"/>
              <a:gd name="connsiteY0" fmla="*/ 291830 h 291830"/>
              <a:gd name="connsiteX1" fmla="*/ 9728 w 384268"/>
              <a:gd name="connsiteY1" fmla="*/ 267511 h 291830"/>
              <a:gd name="connsiteX2" fmla="*/ 58366 w 384268"/>
              <a:gd name="connsiteY2" fmla="*/ 267511 h 291830"/>
              <a:gd name="connsiteX3" fmla="*/ 72958 w 384268"/>
              <a:gd name="connsiteY3" fmla="*/ 272375 h 291830"/>
              <a:gd name="connsiteX4" fmla="*/ 87549 w 384268"/>
              <a:gd name="connsiteY4" fmla="*/ 282102 h 291830"/>
              <a:gd name="connsiteX5" fmla="*/ 107004 w 384268"/>
              <a:gd name="connsiteY5" fmla="*/ 286966 h 291830"/>
              <a:gd name="connsiteX6" fmla="*/ 150779 w 384268"/>
              <a:gd name="connsiteY6" fmla="*/ 282102 h 291830"/>
              <a:gd name="connsiteX7" fmla="*/ 160506 w 384268"/>
              <a:gd name="connsiteY7" fmla="*/ 267511 h 291830"/>
              <a:gd name="connsiteX8" fmla="*/ 184826 w 384268"/>
              <a:gd name="connsiteY8" fmla="*/ 238328 h 291830"/>
              <a:gd name="connsiteX9" fmla="*/ 189689 w 384268"/>
              <a:gd name="connsiteY9" fmla="*/ 204281 h 291830"/>
              <a:gd name="connsiteX10" fmla="*/ 184826 w 384268"/>
              <a:gd name="connsiteY10" fmla="*/ 165371 h 291830"/>
              <a:gd name="connsiteX11" fmla="*/ 179962 w 384268"/>
              <a:gd name="connsiteY11" fmla="*/ 150779 h 291830"/>
              <a:gd name="connsiteX12" fmla="*/ 175098 w 384268"/>
              <a:gd name="connsiteY12" fmla="*/ 131324 h 291830"/>
              <a:gd name="connsiteX13" fmla="*/ 179962 w 384268"/>
              <a:gd name="connsiteY13" fmla="*/ 116732 h 291830"/>
              <a:gd name="connsiteX14" fmla="*/ 194553 w 384268"/>
              <a:gd name="connsiteY14" fmla="*/ 111868 h 291830"/>
              <a:gd name="connsiteX15" fmla="*/ 248055 w 384268"/>
              <a:gd name="connsiteY15" fmla="*/ 116732 h 291830"/>
              <a:gd name="connsiteX16" fmla="*/ 291830 w 384268"/>
              <a:gd name="connsiteY16" fmla="*/ 111868 h 291830"/>
              <a:gd name="connsiteX17" fmla="*/ 296694 w 384268"/>
              <a:gd name="connsiteY17" fmla="*/ 97277 h 291830"/>
              <a:gd name="connsiteX18" fmla="*/ 286966 w 384268"/>
              <a:gd name="connsiteY18" fmla="*/ 82685 h 291830"/>
              <a:gd name="connsiteX19" fmla="*/ 282102 w 384268"/>
              <a:gd name="connsiteY19" fmla="*/ 68094 h 291830"/>
              <a:gd name="connsiteX20" fmla="*/ 286966 w 384268"/>
              <a:gd name="connsiteY20" fmla="*/ 48639 h 291830"/>
              <a:gd name="connsiteX21" fmla="*/ 301558 w 384268"/>
              <a:gd name="connsiteY21" fmla="*/ 43775 h 291830"/>
              <a:gd name="connsiteX22" fmla="*/ 345332 w 384268"/>
              <a:gd name="connsiteY22" fmla="*/ 48639 h 291830"/>
              <a:gd name="connsiteX23" fmla="*/ 374515 w 384268"/>
              <a:gd name="connsiteY23" fmla="*/ 43775 h 291830"/>
              <a:gd name="connsiteX24" fmla="*/ 379379 w 384268"/>
              <a:gd name="connsiteY24" fmla="*/ 14592 h 291830"/>
              <a:gd name="connsiteX25" fmla="*/ 364787 w 384268"/>
              <a:gd name="connsiteY25" fmla="*/ 4864 h 291830"/>
              <a:gd name="connsiteX26" fmla="*/ 359923 w 384268"/>
              <a:gd name="connsiteY26" fmla="*/ 0 h 291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84268" h="291830">
                <a:moveTo>
                  <a:pt x="0" y="291830"/>
                </a:moveTo>
                <a:cubicBezTo>
                  <a:pt x="3243" y="283724"/>
                  <a:pt x="4139" y="274218"/>
                  <a:pt x="9728" y="267511"/>
                </a:cubicBezTo>
                <a:cubicBezTo>
                  <a:pt x="18759" y="256673"/>
                  <a:pt x="55996" y="267172"/>
                  <a:pt x="58366" y="267511"/>
                </a:cubicBezTo>
                <a:cubicBezTo>
                  <a:pt x="63230" y="269132"/>
                  <a:pt x="68372" y="270082"/>
                  <a:pt x="72958" y="272375"/>
                </a:cubicBezTo>
                <a:cubicBezTo>
                  <a:pt x="78186" y="274989"/>
                  <a:pt x="82176" y="279799"/>
                  <a:pt x="87549" y="282102"/>
                </a:cubicBezTo>
                <a:cubicBezTo>
                  <a:pt x="93693" y="284735"/>
                  <a:pt x="100519" y="285345"/>
                  <a:pt x="107004" y="286966"/>
                </a:cubicBezTo>
                <a:cubicBezTo>
                  <a:pt x="121596" y="285345"/>
                  <a:pt x="136981" y="287119"/>
                  <a:pt x="150779" y="282102"/>
                </a:cubicBezTo>
                <a:cubicBezTo>
                  <a:pt x="156272" y="280104"/>
                  <a:pt x="156764" y="272001"/>
                  <a:pt x="160506" y="267511"/>
                </a:cubicBezTo>
                <a:cubicBezTo>
                  <a:pt x="191716" y="230060"/>
                  <a:pt x="160672" y="274559"/>
                  <a:pt x="184826" y="238328"/>
                </a:cubicBezTo>
                <a:cubicBezTo>
                  <a:pt x="186447" y="226979"/>
                  <a:pt x="189689" y="215745"/>
                  <a:pt x="189689" y="204281"/>
                </a:cubicBezTo>
                <a:cubicBezTo>
                  <a:pt x="189689" y="191210"/>
                  <a:pt x="187164" y="178231"/>
                  <a:pt x="184826" y="165371"/>
                </a:cubicBezTo>
                <a:cubicBezTo>
                  <a:pt x="183909" y="160327"/>
                  <a:pt x="181371" y="155709"/>
                  <a:pt x="179962" y="150779"/>
                </a:cubicBezTo>
                <a:cubicBezTo>
                  <a:pt x="178126" y="144352"/>
                  <a:pt x="176719" y="137809"/>
                  <a:pt x="175098" y="131324"/>
                </a:cubicBezTo>
                <a:cubicBezTo>
                  <a:pt x="176719" y="126460"/>
                  <a:pt x="176337" y="120358"/>
                  <a:pt x="179962" y="116732"/>
                </a:cubicBezTo>
                <a:cubicBezTo>
                  <a:pt x="183587" y="113107"/>
                  <a:pt x="189426" y="111868"/>
                  <a:pt x="194553" y="111868"/>
                </a:cubicBezTo>
                <a:cubicBezTo>
                  <a:pt x="212461" y="111868"/>
                  <a:pt x="230221" y="115111"/>
                  <a:pt x="248055" y="116732"/>
                </a:cubicBezTo>
                <a:cubicBezTo>
                  <a:pt x="262647" y="115111"/>
                  <a:pt x="278199" y="117320"/>
                  <a:pt x="291830" y="111868"/>
                </a:cubicBezTo>
                <a:cubicBezTo>
                  <a:pt x="296590" y="109964"/>
                  <a:pt x="297537" y="102334"/>
                  <a:pt x="296694" y="97277"/>
                </a:cubicBezTo>
                <a:cubicBezTo>
                  <a:pt x="295733" y="91511"/>
                  <a:pt x="289580" y="87914"/>
                  <a:pt x="286966" y="82685"/>
                </a:cubicBezTo>
                <a:cubicBezTo>
                  <a:pt x="284673" y="78099"/>
                  <a:pt x="283723" y="72958"/>
                  <a:pt x="282102" y="68094"/>
                </a:cubicBezTo>
                <a:cubicBezTo>
                  <a:pt x="283723" y="61609"/>
                  <a:pt x="282790" y="53859"/>
                  <a:pt x="286966" y="48639"/>
                </a:cubicBezTo>
                <a:cubicBezTo>
                  <a:pt x="290169" y="44635"/>
                  <a:pt x="296431" y="43775"/>
                  <a:pt x="301558" y="43775"/>
                </a:cubicBezTo>
                <a:cubicBezTo>
                  <a:pt x="316239" y="43775"/>
                  <a:pt x="330741" y="47018"/>
                  <a:pt x="345332" y="48639"/>
                </a:cubicBezTo>
                <a:cubicBezTo>
                  <a:pt x="355060" y="47018"/>
                  <a:pt x="365694" y="48185"/>
                  <a:pt x="374515" y="43775"/>
                </a:cubicBezTo>
                <a:cubicBezTo>
                  <a:pt x="386617" y="37724"/>
                  <a:pt x="386504" y="23497"/>
                  <a:pt x="379379" y="14592"/>
                </a:cubicBezTo>
                <a:cubicBezTo>
                  <a:pt x="375727" y="10027"/>
                  <a:pt x="369464" y="8371"/>
                  <a:pt x="364787" y="4864"/>
                </a:cubicBezTo>
                <a:cubicBezTo>
                  <a:pt x="362953" y="3488"/>
                  <a:pt x="361544" y="1621"/>
                  <a:pt x="359923" y="0"/>
                </a:cubicBezTo>
              </a:path>
            </a:pathLst>
          </a:custGeom>
          <a:ln>
            <a:solidFill>
              <a:srgbClr val="00FF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7" name="Rectangle à coins arrondis 36"/>
          <p:cNvSpPr/>
          <p:nvPr/>
        </p:nvSpPr>
        <p:spPr>
          <a:xfrm>
            <a:off x="947702" y="6532378"/>
            <a:ext cx="144000" cy="126454"/>
          </a:xfrm>
          <a:prstGeom prst="roundRect">
            <a:avLst/>
          </a:prstGeom>
          <a:solidFill>
            <a:srgbClr val="008000"/>
          </a:solidFill>
          <a:ln w="952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à coins arrondis 37"/>
          <p:cNvSpPr/>
          <p:nvPr/>
        </p:nvSpPr>
        <p:spPr>
          <a:xfrm>
            <a:off x="949432" y="6130857"/>
            <a:ext cx="151200" cy="240757"/>
          </a:xfrm>
          <a:prstGeom prst="roundRect">
            <a:avLst/>
          </a:prstGeom>
          <a:solidFill>
            <a:srgbClr val="FFFF00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à coins arrondis 39"/>
          <p:cNvSpPr/>
          <p:nvPr/>
        </p:nvSpPr>
        <p:spPr>
          <a:xfrm>
            <a:off x="1313618" y="6067630"/>
            <a:ext cx="151200" cy="240757"/>
          </a:xfrm>
          <a:prstGeom prst="roundRect">
            <a:avLst/>
          </a:prstGeom>
          <a:solidFill>
            <a:srgbClr val="FFFF00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/>
          <p:cNvSpPr txBox="1"/>
          <p:nvPr/>
        </p:nvSpPr>
        <p:spPr>
          <a:xfrm>
            <a:off x="4117620" y="796570"/>
            <a:ext cx="15733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Le lit mineur</a:t>
            </a:r>
            <a:endParaRPr lang="fr-FR" sz="1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08790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22" grpId="0" animBg="1"/>
      <p:bldP spid="23" grpId="0" animBg="1"/>
      <p:bldP spid="24" grpId="0" animBg="1"/>
      <p:bldP spid="25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26" grpId="0" animBg="1"/>
      <p:bldP spid="27" grpId="0" animBg="1"/>
      <p:bldP spid="37" grpId="0" animBg="1"/>
      <p:bldP spid="38" grpId="0" animBg="1"/>
      <p:bldP spid="4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17" y="746948"/>
            <a:ext cx="8386361" cy="61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49275"/>
            <a:ext cx="6659563" cy="215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0" y="549275"/>
            <a:ext cx="914400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39750" y="0"/>
            <a:ext cx="86042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Le </a:t>
            </a: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programme d’actions – </a:t>
            </a:r>
            <a:r>
              <a:rPr lang="fr-FR" sz="2000" i="1" dirty="0" smtClean="0">
                <a:latin typeface="Gadugi" panose="020B0502040204020203" pitchFamily="34" charset="0"/>
                <a:cs typeface="Tahoma" pitchFamily="34" charset="0"/>
              </a:rPr>
              <a:t>Le programme d’actions </a:t>
            </a:r>
            <a:endParaRPr lang="fr-FR" sz="2000" i="1" dirty="0">
              <a:latin typeface="Gadugi" panose="020B0502040204020203" pitchFamily="34" charset="0"/>
            </a:endParaRPr>
          </a:p>
        </p:txBody>
      </p:sp>
      <p:sp>
        <p:nvSpPr>
          <p:cNvPr id="2" name="Ellipse 1"/>
          <p:cNvSpPr/>
          <p:nvPr/>
        </p:nvSpPr>
        <p:spPr>
          <a:xfrm rot="974351">
            <a:off x="971600" y="2469845"/>
            <a:ext cx="3672408" cy="14142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 rot="20143318">
            <a:off x="4509559" y="1496753"/>
            <a:ext cx="3830394" cy="125314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 rot="19112887">
            <a:off x="4183147" y="5709146"/>
            <a:ext cx="1084219" cy="54075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068960"/>
            <a:ext cx="3195211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4" y="776965"/>
            <a:ext cx="3132866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15" y="5418000"/>
            <a:ext cx="3217143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rme libre 2"/>
          <p:cNvSpPr/>
          <p:nvPr/>
        </p:nvSpPr>
        <p:spPr>
          <a:xfrm>
            <a:off x="2543785" y="2636912"/>
            <a:ext cx="516047" cy="271604"/>
          </a:xfrm>
          <a:custGeom>
            <a:avLst/>
            <a:gdLst>
              <a:gd name="connsiteX0" fmla="*/ 0 w 516047"/>
              <a:gd name="connsiteY0" fmla="*/ 0 h 271604"/>
              <a:gd name="connsiteX1" fmla="*/ 81481 w 516047"/>
              <a:gd name="connsiteY1" fmla="*/ 27160 h 271604"/>
              <a:gd name="connsiteX2" fmla="*/ 135802 w 516047"/>
              <a:gd name="connsiteY2" fmla="*/ 45267 h 271604"/>
              <a:gd name="connsiteX3" fmla="*/ 162962 w 516047"/>
              <a:gd name="connsiteY3" fmla="*/ 54321 h 271604"/>
              <a:gd name="connsiteX4" fmla="*/ 208229 w 516047"/>
              <a:gd name="connsiteY4" fmla="*/ 63374 h 271604"/>
              <a:gd name="connsiteX5" fmla="*/ 334978 w 516047"/>
              <a:gd name="connsiteY5" fmla="*/ 90534 h 271604"/>
              <a:gd name="connsiteX6" fmla="*/ 389299 w 516047"/>
              <a:gd name="connsiteY6" fmla="*/ 117695 h 271604"/>
              <a:gd name="connsiteX7" fmla="*/ 452673 w 516047"/>
              <a:gd name="connsiteY7" fmla="*/ 181069 h 271604"/>
              <a:gd name="connsiteX8" fmla="*/ 470780 w 516047"/>
              <a:gd name="connsiteY8" fmla="*/ 208230 h 271604"/>
              <a:gd name="connsiteX9" fmla="*/ 479833 w 516047"/>
              <a:gd name="connsiteY9" fmla="*/ 235390 h 271604"/>
              <a:gd name="connsiteX10" fmla="*/ 516047 w 516047"/>
              <a:gd name="connsiteY10" fmla="*/ 271604 h 271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6047" h="271604">
                <a:moveTo>
                  <a:pt x="0" y="0"/>
                </a:moveTo>
                <a:cubicBezTo>
                  <a:pt x="90767" y="36307"/>
                  <a:pt x="3509" y="3769"/>
                  <a:pt x="81481" y="27160"/>
                </a:cubicBezTo>
                <a:cubicBezTo>
                  <a:pt x="99763" y="32644"/>
                  <a:pt x="117695" y="39231"/>
                  <a:pt x="135802" y="45267"/>
                </a:cubicBezTo>
                <a:cubicBezTo>
                  <a:pt x="144855" y="48285"/>
                  <a:pt x="153604" y="52450"/>
                  <a:pt x="162962" y="54321"/>
                </a:cubicBezTo>
                <a:cubicBezTo>
                  <a:pt x="178051" y="57339"/>
                  <a:pt x="193383" y="59325"/>
                  <a:pt x="208229" y="63374"/>
                </a:cubicBezTo>
                <a:cubicBezTo>
                  <a:pt x="317388" y="93144"/>
                  <a:pt x="203129" y="74054"/>
                  <a:pt x="334978" y="90534"/>
                </a:cubicBezTo>
                <a:cubicBezTo>
                  <a:pt x="354351" y="96992"/>
                  <a:pt x="374846" y="101178"/>
                  <a:pt x="389299" y="117695"/>
                </a:cubicBezTo>
                <a:cubicBezTo>
                  <a:pt x="449119" y="186060"/>
                  <a:pt x="396837" y="162458"/>
                  <a:pt x="452673" y="181069"/>
                </a:cubicBezTo>
                <a:cubicBezTo>
                  <a:pt x="458709" y="190123"/>
                  <a:pt x="465914" y="198498"/>
                  <a:pt x="470780" y="208230"/>
                </a:cubicBezTo>
                <a:cubicBezTo>
                  <a:pt x="475048" y="216766"/>
                  <a:pt x="473871" y="227938"/>
                  <a:pt x="479833" y="235390"/>
                </a:cubicBezTo>
                <a:cubicBezTo>
                  <a:pt x="538097" y="308219"/>
                  <a:pt x="486321" y="212150"/>
                  <a:pt x="516047" y="271604"/>
                </a:cubicBezTo>
              </a:path>
            </a:pathLst>
          </a:custGeom>
          <a:ln>
            <a:solidFill>
              <a:srgbClr val="00FF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orme libre 21"/>
          <p:cNvSpPr/>
          <p:nvPr/>
        </p:nvSpPr>
        <p:spPr>
          <a:xfrm>
            <a:off x="6852947" y="1411793"/>
            <a:ext cx="602930" cy="688312"/>
          </a:xfrm>
          <a:custGeom>
            <a:avLst/>
            <a:gdLst>
              <a:gd name="connsiteX0" fmla="*/ 602930 w 602930"/>
              <a:gd name="connsiteY0" fmla="*/ 0 h 688312"/>
              <a:gd name="connsiteX1" fmla="*/ 582833 w 602930"/>
              <a:gd name="connsiteY1" fmla="*/ 65315 h 688312"/>
              <a:gd name="connsiteX2" fmla="*/ 577809 w 602930"/>
              <a:gd name="connsiteY2" fmla="*/ 80387 h 688312"/>
              <a:gd name="connsiteX3" fmla="*/ 562737 w 602930"/>
              <a:gd name="connsiteY3" fmla="*/ 85411 h 688312"/>
              <a:gd name="connsiteX4" fmla="*/ 542640 w 602930"/>
              <a:gd name="connsiteY4" fmla="*/ 115556 h 688312"/>
              <a:gd name="connsiteX5" fmla="*/ 512495 w 602930"/>
              <a:gd name="connsiteY5" fmla="*/ 130629 h 688312"/>
              <a:gd name="connsiteX6" fmla="*/ 497422 w 602930"/>
              <a:gd name="connsiteY6" fmla="*/ 160774 h 688312"/>
              <a:gd name="connsiteX7" fmla="*/ 492398 w 602930"/>
              <a:gd name="connsiteY7" fmla="*/ 175847 h 688312"/>
              <a:gd name="connsiteX8" fmla="*/ 477326 w 602930"/>
              <a:gd name="connsiteY8" fmla="*/ 180871 h 688312"/>
              <a:gd name="connsiteX9" fmla="*/ 442156 w 602930"/>
              <a:gd name="connsiteY9" fmla="*/ 185895 h 688312"/>
              <a:gd name="connsiteX10" fmla="*/ 412011 w 602930"/>
              <a:gd name="connsiteY10" fmla="*/ 221064 h 688312"/>
              <a:gd name="connsiteX11" fmla="*/ 366794 w 602930"/>
              <a:gd name="connsiteY11" fmla="*/ 256233 h 688312"/>
              <a:gd name="connsiteX12" fmla="*/ 351721 w 602930"/>
              <a:gd name="connsiteY12" fmla="*/ 291403 h 688312"/>
              <a:gd name="connsiteX13" fmla="*/ 341673 w 602930"/>
              <a:gd name="connsiteY13" fmla="*/ 336620 h 688312"/>
              <a:gd name="connsiteX14" fmla="*/ 331624 w 602930"/>
              <a:gd name="connsiteY14" fmla="*/ 346669 h 688312"/>
              <a:gd name="connsiteX15" fmla="*/ 306504 w 602930"/>
              <a:gd name="connsiteY15" fmla="*/ 381838 h 688312"/>
              <a:gd name="connsiteX16" fmla="*/ 286407 w 602930"/>
              <a:gd name="connsiteY16" fmla="*/ 406959 h 688312"/>
              <a:gd name="connsiteX17" fmla="*/ 251238 w 602930"/>
              <a:gd name="connsiteY17" fmla="*/ 427055 h 688312"/>
              <a:gd name="connsiteX18" fmla="*/ 226117 w 602930"/>
              <a:gd name="connsiteY18" fmla="*/ 452176 h 688312"/>
              <a:gd name="connsiteX19" fmla="*/ 211044 w 602930"/>
              <a:gd name="connsiteY19" fmla="*/ 462225 h 688312"/>
              <a:gd name="connsiteX20" fmla="*/ 190948 w 602930"/>
              <a:gd name="connsiteY20" fmla="*/ 472273 h 688312"/>
              <a:gd name="connsiteX21" fmla="*/ 170851 w 602930"/>
              <a:gd name="connsiteY21" fmla="*/ 497394 h 688312"/>
              <a:gd name="connsiteX22" fmla="*/ 165827 w 602930"/>
              <a:gd name="connsiteY22" fmla="*/ 512466 h 688312"/>
              <a:gd name="connsiteX23" fmla="*/ 140706 w 602930"/>
              <a:gd name="connsiteY23" fmla="*/ 527539 h 688312"/>
              <a:gd name="connsiteX24" fmla="*/ 115585 w 602930"/>
              <a:gd name="connsiteY24" fmla="*/ 542611 h 688312"/>
              <a:gd name="connsiteX25" fmla="*/ 90464 w 602930"/>
              <a:gd name="connsiteY25" fmla="*/ 557684 h 688312"/>
              <a:gd name="connsiteX26" fmla="*/ 80416 w 602930"/>
              <a:gd name="connsiteY26" fmla="*/ 572756 h 688312"/>
              <a:gd name="connsiteX27" fmla="*/ 70367 w 602930"/>
              <a:gd name="connsiteY27" fmla="*/ 602902 h 688312"/>
              <a:gd name="connsiteX28" fmla="*/ 55295 w 602930"/>
              <a:gd name="connsiteY28" fmla="*/ 612950 h 688312"/>
              <a:gd name="connsiteX29" fmla="*/ 40222 w 602930"/>
              <a:gd name="connsiteY29" fmla="*/ 638071 h 688312"/>
              <a:gd name="connsiteX30" fmla="*/ 35198 w 602930"/>
              <a:gd name="connsiteY30" fmla="*/ 653143 h 688312"/>
              <a:gd name="connsiteX31" fmla="*/ 20126 w 602930"/>
              <a:gd name="connsiteY31" fmla="*/ 658167 h 688312"/>
              <a:gd name="connsiteX32" fmla="*/ 15101 w 602930"/>
              <a:gd name="connsiteY32" fmla="*/ 673240 h 688312"/>
              <a:gd name="connsiteX33" fmla="*/ 29 w 602930"/>
              <a:gd name="connsiteY33" fmla="*/ 688312 h 68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2930" h="688312">
                <a:moveTo>
                  <a:pt x="602930" y="0"/>
                </a:moveTo>
                <a:cubicBezTo>
                  <a:pt x="589970" y="45362"/>
                  <a:pt x="596740" y="23597"/>
                  <a:pt x="582833" y="65315"/>
                </a:cubicBezTo>
                <a:cubicBezTo>
                  <a:pt x="581158" y="70339"/>
                  <a:pt x="582833" y="78712"/>
                  <a:pt x="577809" y="80387"/>
                </a:cubicBezTo>
                <a:lnTo>
                  <a:pt x="562737" y="85411"/>
                </a:lnTo>
                <a:cubicBezTo>
                  <a:pt x="556038" y="95459"/>
                  <a:pt x="554097" y="111737"/>
                  <a:pt x="542640" y="115556"/>
                </a:cubicBezTo>
                <a:cubicBezTo>
                  <a:pt x="521839" y="122491"/>
                  <a:pt x="531974" y="117643"/>
                  <a:pt x="512495" y="130629"/>
                </a:cubicBezTo>
                <a:cubicBezTo>
                  <a:pt x="499867" y="168516"/>
                  <a:pt x="516902" y="121816"/>
                  <a:pt x="497422" y="160774"/>
                </a:cubicBezTo>
                <a:cubicBezTo>
                  <a:pt x="495053" y="165511"/>
                  <a:pt x="496143" y="172102"/>
                  <a:pt x="492398" y="175847"/>
                </a:cubicBezTo>
                <a:cubicBezTo>
                  <a:pt x="488653" y="179592"/>
                  <a:pt x="482519" y="179832"/>
                  <a:pt x="477326" y="180871"/>
                </a:cubicBezTo>
                <a:cubicBezTo>
                  <a:pt x="465714" y="183193"/>
                  <a:pt x="453879" y="184220"/>
                  <a:pt x="442156" y="185895"/>
                </a:cubicBezTo>
                <a:cubicBezTo>
                  <a:pt x="433065" y="199532"/>
                  <a:pt x="426631" y="211317"/>
                  <a:pt x="412011" y="221064"/>
                </a:cubicBezTo>
                <a:cubicBezTo>
                  <a:pt x="397845" y="230508"/>
                  <a:pt x="377527" y="241208"/>
                  <a:pt x="366794" y="256233"/>
                </a:cubicBezTo>
                <a:cubicBezTo>
                  <a:pt x="361838" y="263172"/>
                  <a:pt x="353838" y="281878"/>
                  <a:pt x="351721" y="291403"/>
                </a:cubicBezTo>
                <a:cubicBezTo>
                  <a:pt x="350170" y="298385"/>
                  <a:pt x="347661" y="326641"/>
                  <a:pt x="341673" y="336620"/>
                </a:cubicBezTo>
                <a:cubicBezTo>
                  <a:pt x="339236" y="340682"/>
                  <a:pt x="334974" y="343319"/>
                  <a:pt x="331624" y="346669"/>
                </a:cubicBezTo>
                <a:cubicBezTo>
                  <a:pt x="319901" y="381838"/>
                  <a:pt x="331624" y="373465"/>
                  <a:pt x="306504" y="381838"/>
                </a:cubicBezTo>
                <a:cubicBezTo>
                  <a:pt x="301131" y="389897"/>
                  <a:pt x="294995" y="401234"/>
                  <a:pt x="286407" y="406959"/>
                </a:cubicBezTo>
                <a:cubicBezTo>
                  <a:pt x="266932" y="419942"/>
                  <a:pt x="267686" y="412663"/>
                  <a:pt x="251238" y="427055"/>
                </a:cubicBezTo>
                <a:cubicBezTo>
                  <a:pt x="242326" y="434853"/>
                  <a:pt x="235970" y="445607"/>
                  <a:pt x="226117" y="452176"/>
                </a:cubicBezTo>
                <a:cubicBezTo>
                  <a:pt x="221093" y="455526"/>
                  <a:pt x="216287" y="459229"/>
                  <a:pt x="211044" y="462225"/>
                </a:cubicBezTo>
                <a:cubicBezTo>
                  <a:pt x="204541" y="465941"/>
                  <a:pt x="197180" y="468119"/>
                  <a:pt x="190948" y="472273"/>
                </a:cubicBezTo>
                <a:cubicBezTo>
                  <a:pt x="183936" y="476948"/>
                  <a:pt x="174212" y="490672"/>
                  <a:pt x="170851" y="497394"/>
                </a:cubicBezTo>
                <a:cubicBezTo>
                  <a:pt x="168483" y="502131"/>
                  <a:pt x="168552" y="507925"/>
                  <a:pt x="165827" y="512466"/>
                </a:cubicBezTo>
                <a:cubicBezTo>
                  <a:pt x="158930" y="523961"/>
                  <a:pt x="152562" y="523587"/>
                  <a:pt x="140706" y="527539"/>
                </a:cubicBezTo>
                <a:cubicBezTo>
                  <a:pt x="115239" y="553004"/>
                  <a:pt x="148201" y="523040"/>
                  <a:pt x="115585" y="542611"/>
                </a:cubicBezTo>
                <a:cubicBezTo>
                  <a:pt x="81105" y="563300"/>
                  <a:pt x="133160" y="543453"/>
                  <a:pt x="90464" y="557684"/>
                </a:cubicBezTo>
                <a:cubicBezTo>
                  <a:pt x="87115" y="562708"/>
                  <a:pt x="82868" y="567238"/>
                  <a:pt x="80416" y="572756"/>
                </a:cubicBezTo>
                <a:cubicBezTo>
                  <a:pt x="76114" y="582435"/>
                  <a:pt x="79180" y="597026"/>
                  <a:pt x="70367" y="602902"/>
                </a:cubicBezTo>
                <a:lnTo>
                  <a:pt x="55295" y="612950"/>
                </a:lnTo>
                <a:cubicBezTo>
                  <a:pt x="41064" y="655644"/>
                  <a:pt x="60912" y="603589"/>
                  <a:pt x="40222" y="638071"/>
                </a:cubicBezTo>
                <a:cubicBezTo>
                  <a:pt x="37497" y="642612"/>
                  <a:pt x="38943" y="649398"/>
                  <a:pt x="35198" y="653143"/>
                </a:cubicBezTo>
                <a:cubicBezTo>
                  <a:pt x="31453" y="656888"/>
                  <a:pt x="25150" y="656492"/>
                  <a:pt x="20126" y="658167"/>
                </a:cubicBezTo>
                <a:cubicBezTo>
                  <a:pt x="18451" y="663191"/>
                  <a:pt x="18410" y="669104"/>
                  <a:pt x="15101" y="673240"/>
                </a:cubicBezTo>
                <a:cubicBezTo>
                  <a:pt x="-1364" y="693822"/>
                  <a:pt x="29" y="674586"/>
                  <a:pt x="29" y="688312"/>
                </a:cubicBezTo>
              </a:path>
            </a:pathLst>
          </a:custGeom>
          <a:ln>
            <a:solidFill>
              <a:srgbClr val="00FF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5" name="Rectangle à coins arrondis 24"/>
          <p:cNvSpPr/>
          <p:nvPr/>
        </p:nvSpPr>
        <p:spPr>
          <a:xfrm>
            <a:off x="952246" y="1273624"/>
            <a:ext cx="144000" cy="605258"/>
          </a:xfrm>
          <a:prstGeom prst="roundRect">
            <a:avLst/>
          </a:prstGeom>
          <a:solidFill>
            <a:srgbClr val="008000"/>
          </a:solidFill>
          <a:ln w="952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à coins arrondis 29"/>
          <p:cNvSpPr/>
          <p:nvPr/>
        </p:nvSpPr>
        <p:spPr>
          <a:xfrm>
            <a:off x="1313136" y="1259032"/>
            <a:ext cx="144000" cy="605258"/>
          </a:xfrm>
          <a:prstGeom prst="roundRect">
            <a:avLst/>
          </a:prstGeom>
          <a:solidFill>
            <a:srgbClr val="008000"/>
          </a:solidFill>
          <a:ln w="952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à coins arrondis 30"/>
          <p:cNvSpPr/>
          <p:nvPr/>
        </p:nvSpPr>
        <p:spPr>
          <a:xfrm>
            <a:off x="2042683" y="1259032"/>
            <a:ext cx="144000" cy="542978"/>
          </a:xfrm>
          <a:prstGeom prst="roundRect">
            <a:avLst/>
          </a:prstGeom>
          <a:solidFill>
            <a:srgbClr val="008000"/>
          </a:solidFill>
          <a:ln w="952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à coins arrondis 31"/>
          <p:cNvSpPr/>
          <p:nvPr/>
        </p:nvSpPr>
        <p:spPr>
          <a:xfrm>
            <a:off x="6237858" y="3346103"/>
            <a:ext cx="147600" cy="767203"/>
          </a:xfrm>
          <a:prstGeom prst="roundRect">
            <a:avLst/>
          </a:prstGeom>
          <a:solidFill>
            <a:srgbClr val="008000"/>
          </a:solidFill>
          <a:ln w="952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à coins arrondis 32"/>
          <p:cNvSpPr/>
          <p:nvPr/>
        </p:nvSpPr>
        <p:spPr>
          <a:xfrm>
            <a:off x="6608108" y="3350967"/>
            <a:ext cx="147600" cy="767203"/>
          </a:xfrm>
          <a:prstGeom prst="roundRect">
            <a:avLst/>
          </a:prstGeom>
          <a:solidFill>
            <a:srgbClr val="008000"/>
          </a:solidFill>
          <a:ln w="952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à coins arrondis 33"/>
          <p:cNvSpPr/>
          <p:nvPr/>
        </p:nvSpPr>
        <p:spPr>
          <a:xfrm>
            <a:off x="7336529" y="3350967"/>
            <a:ext cx="147600" cy="767203"/>
          </a:xfrm>
          <a:prstGeom prst="roundRect">
            <a:avLst/>
          </a:prstGeom>
          <a:solidFill>
            <a:srgbClr val="008000"/>
          </a:solidFill>
          <a:ln w="952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orme libre 25"/>
          <p:cNvSpPr/>
          <p:nvPr/>
        </p:nvSpPr>
        <p:spPr>
          <a:xfrm>
            <a:off x="4396902" y="5953328"/>
            <a:ext cx="287118" cy="355059"/>
          </a:xfrm>
          <a:custGeom>
            <a:avLst/>
            <a:gdLst>
              <a:gd name="connsiteX0" fmla="*/ 0 w 287118"/>
              <a:gd name="connsiteY0" fmla="*/ 355059 h 355059"/>
              <a:gd name="connsiteX1" fmla="*/ 29183 w 287118"/>
              <a:gd name="connsiteY1" fmla="*/ 350195 h 355059"/>
              <a:gd name="connsiteX2" fmla="*/ 34047 w 287118"/>
              <a:gd name="connsiteY2" fmla="*/ 296693 h 355059"/>
              <a:gd name="connsiteX3" fmla="*/ 38911 w 287118"/>
              <a:gd name="connsiteY3" fmla="*/ 257783 h 355059"/>
              <a:gd name="connsiteX4" fmla="*/ 43775 w 287118"/>
              <a:gd name="connsiteY4" fmla="*/ 243191 h 355059"/>
              <a:gd name="connsiteX5" fmla="*/ 34047 w 287118"/>
              <a:gd name="connsiteY5" fmla="*/ 199417 h 355059"/>
              <a:gd name="connsiteX6" fmla="*/ 29183 w 287118"/>
              <a:gd name="connsiteY6" fmla="*/ 160506 h 355059"/>
              <a:gd name="connsiteX7" fmla="*/ 38911 w 287118"/>
              <a:gd name="connsiteY7" fmla="*/ 111868 h 355059"/>
              <a:gd name="connsiteX8" fmla="*/ 48638 w 287118"/>
              <a:gd name="connsiteY8" fmla="*/ 97276 h 355059"/>
              <a:gd name="connsiteX9" fmla="*/ 53502 w 287118"/>
              <a:gd name="connsiteY9" fmla="*/ 82685 h 355059"/>
              <a:gd name="connsiteX10" fmla="*/ 58366 w 287118"/>
              <a:gd name="connsiteY10" fmla="*/ 63229 h 355059"/>
              <a:gd name="connsiteX11" fmla="*/ 136187 w 287118"/>
              <a:gd name="connsiteY11" fmla="*/ 58366 h 355059"/>
              <a:gd name="connsiteX12" fmla="*/ 150779 w 287118"/>
              <a:gd name="connsiteY12" fmla="*/ 53502 h 355059"/>
              <a:gd name="connsiteX13" fmla="*/ 199417 w 287118"/>
              <a:gd name="connsiteY13" fmla="*/ 48638 h 355059"/>
              <a:gd name="connsiteX14" fmla="*/ 209145 w 287118"/>
              <a:gd name="connsiteY14" fmla="*/ 34046 h 355059"/>
              <a:gd name="connsiteX15" fmla="*/ 257783 w 287118"/>
              <a:gd name="connsiteY15" fmla="*/ 24319 h 355059"/>
              <a:gd name="connsiteX16" fmla="*/ 272375 w 287118"/>
              <a:gd name="connsiteY16" fmla="*/ 19455 h 355059"/>
              <a:gd name="connsiteX17" fmla="*/ 286966 w 287118"/>
              <a:gd name="connsiteY17" fmla="*/ 0 h 355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7118" h="355059">
                <a:moveTo>
                  <a:pt x="0" y="355059"/>
                </a:moveTo>
                <a:cubicBezTo>
                  <a:pt x="9728" y="353438"/>
                  <a:pt x="20362" y="354605"/>
                  <a:pt x="29183" y="350195"/>
                </a:cubicBezTo>
                <a:cubicBezTo>
                  <a:pt x="48159" y="340707"/>
                  <a:pt x="35170" y="305674"/>
                  <a:pt x="34047" y="296693"/>
                </a:cubicBezTo>
                <a:cubicBezTo>
                  <a:pt x="35668" y="283723"/>
                  <a:pt x="36573" y="270643"/>
                  <a:pt x="38911" y="257783"/>
                </a:cubicBezTo>
                <a:cubicBezTo>
                  <a:pt x="39828" y="252739"/>
                  <a:pt x="43775" y="248318"/>
                  <a:pt x="43775" y="243191"/>
                </a:cubicBezTo>
                <a:cubicBezTo>
                  <a:pt x="43775" y="226070"/>
                  <a:pt x="39063" y="214464"/>
                  <a:pt x="34047" y="199417"/>
                </a:cubicBezTo>
                <a:cubicBezTo>
                  <a:pt x="32426" y="186447"/>
                  <a:pt x="29183" y="173577"/>
                  <a:pt x="29183" y="160506"/>
                </a:cubicBezTo>
                <a:cubicBezTo>
                  <a:pt x="29183" y="151541"/>
                  <a:pt x="32921" y="123849"/>
                  <a:pt x="38911" y="111868"/>
                </a:cubicBezTo>
                <a:cubicBezTo>
                  <a:pt x="41525" y="106639"/>
                  <a:pt x="46024" y="102505"/>
                  <a:pt x="48638" y="97276"/>
                </a:cubicBezTo>
                <a:cubicBezTo>
                  <a:pt x="50931" y="92690"/>
                  <a:pt x="52094" y="87615"/>
                  <a:pt x="53502" y="82685"/>
                </a:cubicBezTo>
                <a:cubicBezTo>
                  <a:pt x="55339" y="76257"/>
                  <a:pt x="51953" y="65115"/>
                  <a:pt x="58366" y="63229"/>
                </a:cubicBezTo>
                <a:cubicBezTo>
                  <a:pt x="83301" y="55895"/>
                  <a:pt x="110247" y="59987"/>
                  <a:pt x="136187" y="58366"/>
                </a:cubicBezTo>
                <a:cubicBezTo>
                  <a:pt x="141051" y="56745"/>
                  <a:pt x="145712" y="54282"/>
                  <a:pt x="150779" y="53502"/>
                </a:cubicBezTo>
                <a:cubicBezTo>
                  <a:pt x="166883" y="51024"/>
                  <a:pt x="183960" y="53791"/>
                  <a:pt x="199417" y="48638"/>
                </a:cubicBezTo>
                <a:cubicBezTo>
                  <a:pt x="204963" y="46789"/>
                  <a:pt x="203749" y="36294"/>
                  <a:pt x="209145" y="34046"/>
                </a:cubicBezTo>
                <a:cubicBezTo>
                  <a:pt x="224407" y="27687"/>
                  <a:pt x="242098" y="29547"/>
                  <a:pt x="257783" y="24319"/>
                </a:cubicBezTo>
                <a:lnTo>
                  <a:pt x="272375" y="19455"/>
                </a:lnTo>
                <a:cubicBezTo>
                  <a:pt x="289664" y="7928"/>
                  <a:pt x="286966" y="15573"/>
                  <a:pt x="286966" y="0"/>
                </a:cubicBezTo>
              </a:path>
            </a:pathLst>
          </a:custGeom>
          <a:ln>
            <a:solidFill>
              <a:srgbClr val="00FF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7" name="Rectangle à coins arrondis 36"/>
          <p:cNvSpPr/>
          <p:nvPr/>
        </p:nvSpPr>
        <p:spPr>
          <a:xfrm>
            <a:off x="947702" y="6532378"/>
            <a:ext cx="144000" cy="126454"/>
          </a:xfrm>
          <a:prstGeom prst="roundRect">
            <a:avLst/>
          </a:prstGeom>
          <a:solidFill>
            <a:srgbClr val="008000"/>
          </a:solidFill>
          <a:ln w="952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à coins arrondis 37"/>
          <p:cNvSpPr/>
          <p:nvPr/>
        </p:nvSpPr>
        <p:spPr>
          <a:xfrm>
            <a:off x="949257" y="6130857"/>
            <a:ext cx="151200" cy="240757"/>
          </a:xfrm>
          <a:prstGeom prst="roundRect">
            <a:avLst/>
          </a:prstGeom>
          <a:solidFill>
            <a:srgbClr val="FFFF00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à coins arrondis 39"/>
          <p:cNvSpPr/>
          <p:nvPr/>
        </p:nvSpPr>
        <p:spPr>
          <a:xfrm>
            <a:off x="1313443" y="6067630"/>
            <a:ext cx="151200" cy="240757"/>
          </a:xfrm>
          <a:prstGeom prst="roundRect">
            <a:avLst/>
          </a:prstGeom>
          <a:solidFill>
            <a:srgbClr val="FFFF00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2" name="Groupe 41"/>
          <p:cNvGrpSpPr/>
          <p:nvPr/>
        </p:nvGrpSpPr>
        <p:grpSpPr>
          <a:xfrm>
            <a:off x="2610035" y="3009530"/>
            <a:ext cx="1599172" cy="710262"/>
            <a:chOff x="2610035" y="3009530"/>
            <a:chExt cx="1599172" cy="710262"/>
          </a:xfrm>
        </p:grpSpPr>
        <p:sp>
          <p:nvSpPr>
            <p:cNvPr id="29" name="Forme libre 28"/>
            <p:cNvSpPr/>
            <p:nvPr/>
          </p:nvSpPr>
          <p:spPr>
            <a:xfrm>
              <a:off x="2610035" y="3009530"/>
              <a:ext cx="1305017" cy="239697"/>
            </a:xfrm>
            <a:custGeom>
              <a:avLst/>
              <a:gdLst>
                <a:gd name="connsiteX0" fmla="*/ 0 w 1305017"/>
                <a:gd name="connsiteY0" fmla="*/ 0 h 239697"/>
                <a:gd name="connsiteX1" fmla="*/ 44388 w 1305017"/>
                <a:gd name="connsiteY1" fmla="*/ 17755 h 239697"/>
                <a:gd name="connsiteX2" fmla="*/ 88777 w 1305017"/>
                <a:gd name="connsiteY2" fmla="*/ 44388 h 239697"/>
                <a:gd name="connsiteX3" fmla="*/ 133165 w 1305017"/>
                <a:gd name="connsiteY3" fmla="*/ 35511 h 239697"/>
                <a:gd name="connsiteX4" fmla="*/ 150920 w 1305017"/>
                <a:gd name="connsiteY4" fmla="*/ 17755 h 239697"/>
                <a:gd name="connsiteX5" fmla="*/ 186431 w 1305017"/>
                <a:gd name="connsiteY5" fmla="*/ 26633 h 239697"/>
                <a:gd name="connsiteX6" fmla="*/ 195309 w 1305017"/>
                <a:gd name="connsiteY6" fmla="*/ 71021 h 239697"/>
                <a:gd name="connsiteX7" fmla="*/ 266330 w 1305017"/>
                <a:gd name="connsiteY7" fmla="*/ 124287 h 239697"/>
                <a:gd name="connsiteX8" fmla="*/ 408373 w 1305017"/>
                <a:gd name="connsiteY8" fmla="*/ 133165 h 239697"/>
                <a:gd name="connsiteX9" fmla="*/ 479394 w 1305017"/>
                <a:gd name="connsiteY9" fmla="*/ 106532 h 239697"/>
                <a:gd name="connsiteX10" fmla="*/ 497149 w 1305017"/>
                <a:gd name="connsiteY10" fmla="*/ 79899 h 239697"/>
                <a:gd name="connsiteX11" fmla="*/ 506027 w 1305017"/>
                <a:gd name="connsiteY11" fmla="*/ 53266 h 239697"/>
                <a:gd name="connsiteX12" fmla="*/ 532660 w 1305017"/>
                <a:gd name="connsiteY12" fmla="*/ 44388 h 239697"/>
                <a:gd name="connsiteX13" fmla="*/ 577048 w 1305017"/>
                <a:gd name="connsiteY13" fmla="*/ 53266 h 239697"/>
                <a:gd name="connsiteX14" fmla="*/ 710214 w 1305017"/>
                <a:gd name="connsiteY14" fmla="*/ 71021 h 239697"/>
                <a:gd name="connsiteX15" fmla="*/ 727969 w 1305017"/>
                <a:gd name="connsiteY15" fmla="*/ 88777 h 239697"/>
                <a:gd name="connsiteX16" fmla="*/ 745724 w 1305017"/>
                <a:gd name="connsiteY16" fmla="*/ 115410 h 239697"/>
                <a:gd name="connsiteX17" fmla="*/ 772357 w 1305017"/>
                <a:gd name="connsiteY17" fmla="*/ 124287 h 239697"/>
                <a:gd name="connsiteX18" fmla="*/ 834501 w 1305017"/>
                <a:gd name="connsiteY18" fmla="*/ 133165 h 239697"/>
                <a:gd name="connsiteX19" fmla="*/ 878889 w 1305017"/>
                <a:gd name="connsiteY19" fmla="*/ 168676 h 239697"/>
                <a:gd name="connsiteX20" fmla="*/ 905522 w 1305017"/>
                <a:gd name="connsiteY20" fmla="*/ 177553 h 239697"/>
                <a:gd name="connsiteX21" fmla="*/ 985421 w 1305017"/>
                <a:gd name="connsiteY21" fmla="*/ 186431 h 239697"/>
                <a:gd name="connsiteX22" fmla="*/ 1020932 w 1305017"/>
                <a:gd name="connsiteY22" fmla="*/ 204187 h 239697"/>
                <a:gd name="connsiteX23" fmla="*/ 1162975 w 1305017"/>
                <a:gd name="connsiteY23" fmla="*/ 177553 h 239697"/>
                <a:gd name="connsiteX24" fmla="*/ 1189608 w 1305017"/>
                <a:gd name="connsiteY24" fmla="*/ 168676 h 239697"/>
                <a:gd name="connsiteX25" fmla="*/ 1216241 w 1305017"/>
                <a:gd name="connsiteY25" fmla="*/ 159798 h 239697"/>
                <a:gd name="connsiteX26" fmla="*/ 1260629 w 1305017"/>
                <a:gd name="connsiteY26" fmla="*/ 168676 h 239697"/>
                <a:gd name="connsiteX27" fmla="*/ 1278384 w 1305017"/>
                <a:gd name="connsiteY27" fmla="*/ 195309 h 239697"/>
                <a:gd name="connsiteX28" fmla="*/ 1296140 w 1305017"/>
                <a:gd name="connsiteY28" fmla="*/ 213064 h 239697"/>
                <a:gd name="connsiteX29" fmla="*/ 1305017 w 1305017"/>
                <a:gd name="connsiteY29" fmla="*/ 239697 h 239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05017" h="239697">
                  <a:moveTo>
                    <a:pt x="0" y="0"/>
                  </a:moveTo>
                  <a:cubicBezTo>
                    <a:pt x="14796" y="5918"/>
                    <a:pt x="30552" y="9849"/>
                    <a:pt x="44388" y="17755"/>
                  </a:cubicBezTo>
                  <a:cubicBezTo>
                    <a:pt x="112627" y="56749"/>
                    <a:pt x="5162" y="16518"/>
                    <a:pt x="88777" y="44388"/>
                  </a:cubicBezTo>
                  <a:cubicBezTo>
                    <a:pt x="103573" y="41429"/>
                    <a:pt x="119296" y="41455"/>
                    <a:pt x="133165" y="35511"/>
                  </a:cubicBezTo>
                  <a:cubicBezTo>
                    <a:pt x="140858" y="32214"/>
                    <a:pt x="142664" y="19131"/>
                    <a:pt x="150920" y="17755"/>
                  </a:cubicBezTo>
                  <a:cubicBezTo>
                    <a:pt x="162955" y="15749"/>
                    <a:pt x="174594" y="23674"/>
                    <a:pt x="186431" y="26633"/>
                  </a:cubicBezTo>
                  <a:cubicBezTo>
                    <a:pt x="189390" y="41429"/>
                    <a:pt x="187546" y="58082"/>
                    <a:pt x="195309" y="71021"/>
                  </a:cubicBezTo>
                  <a:cubicBezTo>
                    <a:pt x="209356" y="94433"/>
                    <a:pt x="236374" y="121134"/>
                    <a:pt x="266330" y="124287"/>
                  </a:cubicBezTo>
                  <a:cubicBezTo>
                    <a:pt x="313509" y="129253"/>
                    <a:pt x="361025" y="130206"/>
                    <a:pt x="408373" y="133165"/>
                  </a:cubicBezTo>
                  <a:cubicBezTo>
                    <a:pt x="440131" y="126813"/>
                    <a:pt x="456535" y="129391"/>
                    <a:pt x="479394" y="106532"/>
                  </a:cubicBezTo>
                  <a:cubicBezTo>
                    <a:pt x="486939" y="98987"/>
                    <a:pt x="492377" y="89442"/>
                    <a:pt x="497149" y="79899"/>
                  </a:cubicBezTo>
                  <a:cubicBezTo>
                    <a:pt x="501334" y="71529"/>
                    <a:pt x="499410" y="59883"/>
                    <a:pt x="506027" y="53266"/>
                  </a:cubicBezTo>
                  <a:cubicBezTo>
                    <a:pt x="512644" y="46649"/>
                    <a:pt x="523782" y="47347"/>
                    <a:pt x="532660" y="44388"/>
                  </a:cubicBezTo>
                  <a:cubicBezTo>
                    <a:pt x="547456" y="47347"/>
                    <a:pt x="562164" y="50785"/>
                    <a:pt x="577048" y="53266"/>
                  </a:cubicBezTo>
                  <a:cubicBezTo>
                    <a:pt x="613820" y="59395"/>
                    <a:pt x="674287" y="66530"/>
                    <a:pt x="710214" y="71021"/>
                  </a:cubicBezTo>
                  <a:cubicBezTo>
                    <a:pt x="716132" y="76940"/>
                    <a:pt x="722740" y="82241"/>
                    <a:pt x="727969" y="88777"/>
                  </a:cubicBezTo>
                  <a:cubicBezTo>
                    <a:pt x="734634" y="97109"/>
                    <a:pt x="737392" y="108745"/>
                    <a:pt x="745724" y="115410"/>
                  </a:cubicBezTo>
                  <a:cubicBezTo>
                    <a:pt x="753031" y="121256"/>
                    <a:pt x="763181" y="122452"/>
                    <a:pt x="772357" y="124287"/>
                  </a:cubicBezTo>
                  <a:cubicBezTo>
                    <a:pt x="792876" y="128391"/>
                    <a:pt x="813786" y="130206"/>
                    <a:pt x="834501" y="133165"/>
                  </a:cubicBezTo>
                  <a:cubicBezTo>
                    <a:pt x="901446" y="155481"/>
                    <a:pt x="821521" y="122782"/>
                    <a:pt x="878889" y="168676"/>
                  </a:cubicBezTo>
                  <a:cubicBezTo>
                    <a:pt x="886196" y="174522"/>
                    <a:pt x="896292" y="176015"/>
                    <a:pt x="905522" y="177553"/>
                  </a:cubicBezTo>
                  <a:cubicBezTo>
                    <a:pt x="931954" y="181958"/>
                    <a:pt x="958788" y="183472"/>
                    <a:pt x="985421" y="186431"/>
                  </a:cubicBezTo>
                  <a:cubicBezTo>
                    <a:pt x="997258" y="192350"/>
                    <a:pt x="1007731" y="203244"/>
                    <a:pt x="1020932" y="204187"/>
                  </a:cubicBezTo>
                  <a:cubicBezTo>
                    <a:pt x="1082848" y="208610"/>
                    <a:pt x="1110119" y="195172"/>
                    <a:pt x="1162975" y="177553"/>
                  </a:cubicBezTo>
                  <a:lnTo>
                    <a:pt x="1189608" y="168676"/>
                  </a:lnTo>
                  <a:lnTo>
                    <a:pt x="1216241" y="159798"/>
                  </a:lnTo>
                  <a:cubicBezTo>
                    <a:pt x="1231037" y="162757"/>
                    <a:pt x="1247528" y="161190"/>
                    <a:pt x="1260629" y="168676"/>
                  </a:cubicBezTo>
                  <a:cubicBezTo>
                    <a:pt x="1269893" y="173970"/>
                    <a:pt x="1271719" y="186978"/>
                    <a:pt x="1278384" y="195309"/>
                  </a:cubicBezTo>
                  <a:cubicBezTo>
                    <a:pt x="1283613" y="201845"/>
                    <a:pt x="1290221" y="207146"/>
                    <a:pt x="1296140" y="213064"/>
                  </a:cubicBezTo>
                  <a:lnTo>
                    <a:pt x="1305017" y="239697"/>
                  </a:lnTo>
                </a:path>
              </a:pathLst>
            </a:custGeom>
            <a:ln>
              <a:solidFill>
                <a:srgbClr val="00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35" name="Forme libre 34"/>
            <p:cNvSpPr/>
            <p:nvPr/>
          </p:nvSpPr>
          <p:spPr>
            <a:xfrm>
              <a:off x="3906175" y="3240350"/>
              <a:ext cx="303032" cy="479442"/>
            </a:xfrm>
            <a:custGeom>
              <a:avLst/>
              <a:gdLst>
                <a:gd name="connsiteX0" fmla="*/ 0 w 303032"/>
                <a:gd name="connsiteY0" fmla="*/ 0 h 479442"/>
                <a:gd name="connsiteX1" fmla="*/ 44388 w 303032"/>
                <a:gd name="connsiteY1" fmla="*/ 71021 h 479442"/>
                <a:gd name="connsiteX2" fmla="*/ 97654 w 303032"/>
                <a:gd name="connsiteY2" fmla="*/ 106532 h 479442"/>
                <a:gd name="connsiteX3" fmla="*/ 124287 w 303032"/>
                <a:gd name="connsiteY3" fmla="*/ 159798 h 479442"/>
                <a:gd name="connsiteX4" fmla="*/ 142042 w 303032"/>
                <a:gd name="connsiteY4" fmla="*/ 186431 h 479442"/>
                <a:gd name="connsiteX5" fmla="*/ 133165 w 303032"/>
                <a:gd name="connsiteY5" fmla="*/ 257452 h 479442"/>
                <a:gd name="connsiteX6" fmla="*/ 106532 w 303032"/>
                <a:gd name="connsiteY6" fmla="*/ 275207 h 479442"/>
                <a:gd name="connsiteX7" fmla="*/ 115409 w 303032"/>
                <a:gd name="connsiteY7" fmla="*/ 301840 h 479442"/>
                <a:gd name="connsiteX8" fmla="*/ 168675 w 303032"/>
                <a:gd name="connsiteY8" fmla="*/ 319596 h 479442"/>
                <a:gd name="connsiteX9" fmla="*/ 221942 w 303032"/>
                <a:gd name="connsiteY9" fmla="*/ 337351 h 479442"/>
                <a:gd name="connsiteX10" fmla="*/ 284085 w 303032"/>
                <a:gd name="connsiteY10" fmla="*/ 372862 h 479442"/>
                <a:gd name="connsiteX11" fmla="*/ 301841 w 303032"/>
                <a:gd name="connsiteY11" fmla="*/ 443883 h 479442"/>
                <a:gd name="connsiteX12" fmla="*/ 284085 w 303032"/>
                <a:gd name="connsiteY12" fmla="*/ 479394 h 479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3032" h="479442">
                  <a:moveTo>
                    <a:pt x="0" y="0"/>
                  </a:moveTo>
                  <a:cubicBezTo>
                    <a:pt x="14796" y="23674"/>
                    <a:pt x="21160" y="55535"/>
                    <a:pt x="44388" y="71021"/>
                  </a:cubicBezTo>
                  <a:lnTo>
                    <a:pt x="97654" y="106532"/>
                  </a:lnTo>
                  <a:cubicBezTo>
                    <a:pt x="148537" y="182858"/>
                    <a:pt x="87532" y="86288"/>
                    <a:pt x="124287" y="159798"/>
                  </a:cubicBezTo>
                  <a:cubicBezTo>
                    <a:pt x="129059" y="169341"/>
                    <a:pt x="136124" y="177553"/>
                    <a:pt x="142042" y="186431"/>
                  </a:cubicBezTo>
                  <a:cubicBezTo>
                    <a:pt x="139083" y="210105"/>
                    <a:pt x="142026" y="235300"/>
                    <a:pt x="133165" y="257452"/>
                  </a:cubicBezTo>
                  <a:cubicBezTo>
                    <a:pt x="129202" y="267358"/>
                    <a:pt x="110495" y="265301"/>
                    <a:pt x="106532" y="275207"/>
                  </a:cubicBezTo>
                  <a:cubicBezTo>
                    <a:pt x="103056" y="283895"/>
                    <a:pt x="107794" y="296401"/>
                    <a:pt x="115409" y="301840"/>
                  </a:cubicBezTo>
                  <a:cubicBezTo>
                    <a:pt x="130639" y="312719"/>
                    <a:pt x="150920" y="313678"/>
                    <a:pt x="168675" y="319596"/>
                  </a:cubicBezTo>
                  <a:cubicBezTo>
                    <a:pt x="186431" y="325515"/>
                    <a:pt x="205202" y="328981"/>
                    <a:pt x="221942" y="337351"/>
                  </a:cubicBezTo>
                  <a:cubicBezTo>
                    <a:pt x="266995" y="359878"/>
                    <a:pt x="246441" y="347765"/>
                    <a:pt x="284085" y="372862"/>
                  </a:cubicBezTo>
                  <a:cubicBezTo>
                    <a:pt x="290004" y="396536"/>
                    <a:pt x="307760" y="420209"/>
                    <a:pt x="301841" y="443883"/>
                  </a:cubicBezTo>
                  <a:cubicBezTo>
                    <a:pt x="292245" y="482265"/>
                    <a:pt x="305164" y="479394"/>
                    <a:pt x="284085" y="479394"/>
                  </a:cubicBezTo>
                </a:path>
              </a:pathLst>
            </a:custGeom>
            <a:ln>
              <a:solidFill>
                <a:srgbClr val="00F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36" name="Forme libre 35"/>
          <p:cNvSpPr/>
          <p:nvPr/>
        </p:nvSpPr>
        <p:spPr>
          <a:xfrm>
            <a:off x="1864311" y="3160450"/>
            <a:ext cx="763542" cy="355107"/>
          </a:xfrm>
          <a:custGeom>
            <a:avLst/>
            <a:gdLst>
              <a:gd name="connsiteX0" fmla="*/ 0 w 763542"/>
              <a:gd name="connsiteY0" fmla="*/ 62144 h 355107"/>
              <a:gd name="connsiteX1" fmla="*/ 62143 w 763542"/>
              <a:gd name="connsiteY1" fmla="*/ 53267 h 355107"/>
              <a:gd name="connsiteX2" fmla="*/ 88776 w 763542"/>
              <a:gd name="connsiteY2" fmla="*/ 44389 h 355107"/>
              <a:gd name="connsiteX3" fmla="*/ 150920 w 763542"/>
              <a:gd name="connsiteY3" fmla="*/ 35511 h 355107"/>
              <a:gd name="connsiteX4" fmla="*/ 177553 w 763542"/>
              <a:gd name="connsiteY4" fmla="*/ 17756 h 355107"/>
              <a:gd name="connsiteX5" fmla="*/ 213064 w 763542"/>
              <a:gd name="connsiteY5" fmla="*/ 8878 h 355107"/>
              <a:gd name="connsiteX6" fmla="*/ 239697 w 763542"/>
              <a:gd name="connsiteY6" fmla="*/ 0 h 355107"/>
              <a:gd name="connsiteX7" fmla="*/ 266330 w 763542"/>
              <a:gd name="connsiteY7" fmla="*/ 8878 h 355107"/>
              <a:gd name="connsiteX8" fmla="*/ 275207 w 763542"/>
              <a:gd name="connsiteY8" fmla="*/ 35511 h 355107"/>
              <a:gd name="connsiteX9" fmla="*/ 328473 w 763542"/>
              <a:gd name="connsiteY9" fmla="*/ 53267 h 355107"/>
              <a:gd name="connsiteX10" fmla="*/ 355106 w 763542"/>
              <a:gd name="connsiteY10" fmla="*/ 62144 h 355107"/>
              <a:gd name="connsiteX11" fmla="*/ 372862 w 763542"/>
              <a:gd name="connsiteY11" fmla="*/ 79900 h 355107"/>
              <a:gd name="connsiteX12" fmla="*/ 426128 w 763542"/>
              <a:gd name="connsiteY12" fmla="*/ 97655 h 355107"/>
              <a:gd name="connsiteX13" fmla="*/ 452761 w 763542"/>
              <a:gd name="connsiteY13" fmla="*/ 115410 h 355107"/>
              <a:gd name="connsiteX14" fmla="*/ 532660 w 763542"/>
              <a:gd name="connsiteY14" fmla="*/ 150921 h 355107"/>
              <a:gd name="connsiteX15" fmla="*/ 541538 w 763542"/>
              <a:gd name="connsiteY15" fmla="*/ 177554 h 355107"/>
              <a:gd name="connsiteX16" fmla="*/ 550415 w 763542"/>
              <a:gd name="connsiteY16" fmla="*/ 266331 h 355107"/>
              <a:gd name="connsiteX17" fmla="*/ 568171 w 763542"/>
              <a:gd name="connsiteY17" fmla="*/ 284086 h 355107"/>
              <a:gd name="connsiteX18" fmla="*/ 577048 w 763542"/>
              <a:gd name="connsiteY18" fmla="*/ 319597 h 355107"/>
              <a:gd name="connsiteX19" fmla="*/ 745724 w 763542"/>
              <a:gd name="connsiteY19" fmla="*/ 328474 h 355107"/>
              <a:gd name="connsiteX20" fmla="*/ 763479 w 763542"/>
              <a:gd name="connsiteY20" fmla="*/ 355107 h 355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63542" h="355107">
                <a:moveTo>
                  <a:pt x="0" y="62144"/>
                </a:moveTo>
                <a:cubicBezTo>
                  <a:pt x="20714" y="59185"/>
                  <a:pt x="41625" y="57371"/>
                  <a:pt x="62143" y="53267"/>
                </a:cubicBezTo>
                <a:cubicBezTo>
                  <a:pt x="71319" y="51432"/>
                  <a:pt x="79600" y="46224"/>
                  <a:pt x="88776" y="44389"/>
                </a:cubicBezTo>
                <a:cubicBezTo>
                  <a:pt x="109295" y="40285"/>
                  <a:pt x="130205" y="38470"/>
                  <a:pt x="150920" y="35511"/>
                </a:cubicBezTo>
                <a:cubicBezTo>
                  <a:pt x="159798" y="29593"/>
                  <a:pt x="167746" y="21959"/>
                  <a:pt x="177553" y="17756"/>
                </a:cubicBezTo>
                <a:cubicBezTo>
                  <a:pt x="188768" y="12950"/>
                  <a:pt x="201332" y="12230"/>
                  <a:pt x="213064" y="8878"/>
                </a:cubicBezTo>
                <a:cubicBezTo>
                  <a:pt x="222062" y="6307"/>
                  <a:pt x="230819" y="2959"/>
                  <a:pt x="239697" y="0"/>
                </a:cubicBezTo>
                <a:cubicBezTo>
                  <a:pt x="248575" y="2959"/>
                  <a:pt x="259713" y="2261"/>
                  <a:pt x="266330" y="8878"/>
                </a:cubicBezTo>
                <a:cubicBezTo>
                  <a:pt x="272947" y="15495"/>
                  <a:pt x="267592" y="30072"/>
                  <a:pt x="275207" y="35511"/>
                </a:cubicBezTo>
                <a:cubicBezTo>
                  <a:pt x="290437" y="46390"/>
                  <a:pt x="310718" y="47349"/>
                  <a:pt x="328473" y="53267"/>
                </a:cubicBezTo>
                <a:lnTo>
                  <a:pt x="355106" y="62144"/>
                </a:lnTo>
                <a:cubicBezTo>
                  <a:pt x="361025" y="68063"/>
                  <a:pt x="365375" y="76157"/>
                  <a:pt x="372862" y="79900"/>
                </a:cubicBezTo>
                <a:cubicBezTo>
                  <a:pt x="389602" y="88270"/>
                  <a:pt x="410555" y="87274"/>
                  <a:pt x="426128" y="97655"/>
                </a:cubicBezTo>
                <a:cubicBezTo>
                  <a:pt x="435006" y="103573"/>
                  <a:pt x="443011" y="111077"/>
                  <a:pt x="452761" y="115410"/>
                </a:cubicBezTo>
                <a:cubicBezTo>
                  <a:pt x="547843" y="157669"/>
                  <a:pt x="472386" y="110739"/>
                  <a:pt x="532660" y="150921"/>
                </a:cubicBezTo>
                <a:cubicBezTo>
                  <a:pt x="535619" y="159799"/>
                  <a:pt x="540115" y="168305"/>
                  <a:pt x="541538" y="177554"/>
                </a:cubicBezTo>
                <a:cubicBezTo>
                  <a:pt x="546060" y="206948"/>
                  <a:pt x="543202" y="237479"/>
                  <a:pt x="550415" y="266331"/>
                </a:cubicBezTo>
                <a:cubicBezTo>
                  <a:pt x="552445" y="274451"/>
                  <a:pt x="562252" y="278168"/>
                  <a:pt x="568171" y="284086"/>
                </a:cubicBezTo>
                <a:cubicBezTo>
                  <a:pt x="571130" y="295923"/>
                  <a:pt x="565211" y="316638"/>
                  <a:pt x="577048" y="319597"/>
                </a:cubicBezTo>
                <a:cubicBezTo>
                  <a:pt x="631670" y="333252"/>
                  <a:pt x="689987" y="320512"/>
                  <a:pt x="745724" y="328474"/>
                </a:cubicBezTo>
                <a:cubicBezTo>
                  <a:pt x="765571" y="331309"/>
                  <a:pt x="763479" y="343874"/>
                  <a:pt x="763479" y="355107"/>
                </a:cubicBezTo>
              </a:path>
            </a:pathLst>
          </a:custGeom>
          <a:ln>
            <a:solidFill>
              <a:srgbClr val="00FF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1" name="Forme libre 40"/>
          <p:cNvSpPr/>
          <p:nvPr/>
        </p:nvSpPr>
        <p:spPr>
          <a:xfrm>
            <a:off x="3160450" y="3622089"/>
            <a:ext cx="1029810" cy="124288"/>
          </a:xfrm>
          <a:custGeom>
            <a:avLst/>
            <a:gdLst>
              <a:gd name="connsiteX0" fmla="*/ 0 w 1029810"/>
              <a:gd name="connsiteY0" fmla="*/ 17756 h 124288"/>
              <a:gd name="connsiteX1" fmla="*/ 44389 w 1029810"/>
              <a:gd name="connsiteY1" fmla="*/ 35511 h 124288"/>
              <a:gd name="connsiteX2" fmla="*/ 71022 w 1029810"/>
              <a:gd name="connsiteY2" fmla="*/ 53266 h 124288"/>
              <a:gd name="connsiteX3" fmla="*/ 124288 w 1029810"/>
              <a:gd name="connsiteY3" fmla="*/ 71022 h 124288"/>
              <a:gd name="connsiteX4" fmla="*/ 213065 w 1029810"/>
              <a:gd name="connsiteY4" fmla="*/ 53266 h 124288"/>
              <a:gd name="connsiteX5" fmla="*/ 328474 w 1029810"/>
              <a:gd name="connsiteY5" fmla="*/ 35511 h 124288"/>
              <a:gd name="connsiteX6" fmla="*/ 346230 w 1029810"/>
              <a:gd name="connsiteY6" fmla="*/ 17756 h 124288"/>
              <a:gd name="connsiteX7" fmla="*/ 435006 w 1029810"/>
              <a:gd name="connsiteY7" fmla="*/ 0 h 124288"/>
              <a:gd name="connsiteX8" fmla="*/ 479395 w 1029810"/>
              <a:gd name="connsiteY8" fmla="*/ 8878 h 124288"/>
              <a:gd name="connsiteX9" fmla="*/ 497150 w 1029810"/>
              <a:gd name="connsiteY9" fmla="*/ 35511 h 124288"/>
              <a:gd name="connsiteX10" fmla="*/ 568171 w 1029810"/>
              <a:gd name="connsiteY10" fmla="*/ 17756 h 124288"/>
              <a:gd name="connsiteX11" fmla="*/ 665826 w 1029810"/>
              <a:gd name="connsiteY11" fmla="*/ 26633 h 124288"/>
              <a:gd name="connsiteX12" fmla="*/ 692459 w 1029810"/>
              <a:gd name="connsiteY12" fmla="*/ 35511 h 124288"/>
              <a:gd name="connsiteX13" fmla="*/ 754602 w 1029810"/>
              <a:gd name="connsiteY13" fmla="*/ 17756 h 124288"/>
              <a:gd name="connsiteX14" fmla="*/ 781235 w 1029810"/>
              <a:gd name="connsiteY14" fmla="*/ 26633 h 124288"/>
              <a:gd name="connsiteX15" fmla="*/ 852257 w 1029810"/>
              <a:gd name="connsiteY15" fmla="*/ 44389 h 124288"/>
              <a:gd name="connsiteX16" fmla="*/ 887767 w 1029810"/>
              <a:gd name="connsiteY16" fmla="*/ 88777 h 124288"/>
              <a:gd name="connsiteX17" fmla="*/ 923278 w 1029810"/>
              <a:gd name="connsiteY17" fmla="*/ 124288 h 124288"/>
              <a:gd name="connsiteX18" fmla="*/ 941033 w 1029810"/>
              <a:gd name="connsiteY18" fmla="*/ 106532 h 124288"/>
              <a:gd name="connsiteX19" fmla="*/ 1029810 w 1029810"/>
              <a:gd name="connsiteY19" fmla="*/ 97655 h 12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29810" h="124288">
                <a:moveTo>
                  <a:pt x="0" y="17756"/>
                </a:moveTo>
                <a:cubicBezTo>
                  <a:pt x="14796" y="23674"/>
                  <a:pt x="30135" y="28384"/>
                  <a:pt x="44389" y="35511"/>
                </a:cubicBezTo>
                <a:cubicBezTo>
                  <a:pt x="53932" y="40282"/>
                  <a:pt x="61272" y="48933"/>
                  <a:pt x="71022" y="53266"/>
                </a:cubicBezTo>
                <a:cubicBezTo>
                  <a:pt x="88125" y="60867"/>
                  <a:pt x="124288" y="71022"/>
                  <a:pt x="124288" y="71022"/>
                </a:cubicBezTo>
                <a:cubicBezTo>
                  <a:pt x="187091" y="55321"/>
                  <a:pt x="133263" y="67775"/>
                  <a:pt x="213065" y="53266"/>
                </a:cubicBezTo>
                <a:cubicBezTo>
                  <a:pt x="302528" y="37000"/>
                  <a:pt x="208200" y="50546"/>
                  <a:pt x="328474" y="35511"/>
                </a:cubicBezTo>
                <a:cubicBezTo>
                  <a:pt x="334393" y="29593"/>
                  <a:pt x="339053" y="22062"/>
                  <a:pt x="346230" y="17756"/>
                </a:cubicBezTo>
                <a:cubicBezTo>
                  <a:pt x="365599" y="6134"/>
                  <a:pt x="424228" y="1540"/>
                  <a:pt x="435006" y="0"/>
                </a:cubicBezTo>
                <a:cubicBezTo>
                  <a:pt x="449802" y="2959"/>
                  <a:pt x="466294" y="1392"/>
                  <a:pt x="479395" y="8878"/>
                </a:cubicBezTo>
                <a:cubicBezTo>
                  <a:pt x="488659" y="14172"/>
                  <a:pt x="486891" y="32580"/>
                  <a:pt x="497150" y="35511"/>
                </a:cubicBezTo>
                <a:cubicBezTo>
                  <a:pt x="508684" y="38807"/>
                  <a:pt x="553289" y="22716"/>
                  <a:pt x="568171" y="17756"/>
                </a:cubicBezTo>
                <a:cubicBezTo>
                  <a:pt x="600723" y="20715"/>
                  <a:pt x="633469" y="22011"/>
                  <a:pt x="665826" y="26633"/>
                </a:cubicBezTo>
                <a:cubicBezTo>
                  <a:pt x="675090" y="27956"/>
                  <a:pt x="683101" y="35511"/>
                  <a:pt x="692459" y="35511"/>
                </a:cubicBezTo>
                <a:cubicBezTo>
                  <a:pt x="703602" y="35511"/>
                  <a:pt x="742046" y="21941"/>
                  <a:pt x="754602" y="17756"/>
                </a:cubicBezTo>
                <a:cubicBezTo>
                  <a:pt x="763480" y="20715"/>
                  <a:pt x="772207" y="24171"/>
                  <a:pt x="781235" y="26633"/>
                </a:cubicBezTo>
                <a:cubicBezTo>
                  <a:pt x="804778" y="33054"/>
                  <a:pt x="852257" y="44389"/>
                  <a:pt x="852257" y="44389"/>
                </a:cubicBezTo>
                <a:cubicBezTo>
                  <a:pt x="917155" y="87653"/>
                  <a:pt x="848785" y="34201"/>
                  <a:pt x="887767" y="88777"/>
                </a:cubicBezTo>
                <a:cubicBezTo>
                  <a:pt x="897497" y="102399"/>
                  <a:pt x="923278" y="124288"/>
                  <a:pt x="923278" y="124288"/>
                </a:cubicBezTo>
                <a:cubicBezTo>
                  <a:pt x="929196" y="118369"/>
                  <a:pt x="933856" y="110838"/>
                  <a:pt x="941033" y="106532"/>
                </a:cubicBezTo>
                <a:cubicBezTo>
                  <a:pt x="966745" y="91105"/>
                  <a:pt x="1003849" y="97655"/>
                  <a:pt x="1029810" y="97655"/>
                </a:cubicBezTo>
              </a:path>
            </a:pathLst>
          </a:custGeom>
          <a:ln>
            <a:solidFill>
              <a:srgbClr val="00FF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7" name="Rectangle à coins arrondis 46"/>
          <p:cNvSpPr/>
          <p:nvPr/>
        </p:nvSpPr>
        <p:spPr>
          <a:xfrm>
            <a:off x="2782943" y="1196752"/>
            <a:ext cx="144000" cy="616013"/>
          </a:xfrm>
          <a:prstGeom prst="roundRect">
            <a:avLst/>
          </a:prstGeom>
          <a:solidFill>
            <a:srgbClr val="008000"/>
          </a:solidFill>
          <a:ln w="952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à coins arrondis 47"/>
          <p:cNvSpPr/>
          <p:nvPr/>
        </p:nvSpPr>
        <p:spPr>
          <a:xfrm>
            <a:off x="2782943" y="1151033"/>
            <a:ext cx="144000" cy="45719"/>
          </a:xfrm>
          <a:prstGeom prst="roundRect">
            <a:avLst/>
          </a:prstGeom>
          <a:solidFill>
            <a:srgbClr val="FFFF00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à coins arrondis 48"/>
          <p:cNvSpPr/>
          <p:nvPr/>
        </p:nvSpPr>
        <p:spPr>
          <a:xfrm>
            <a:off x="2782943" y="1061985"/>
            <a:ext cx="144000" cy="90120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Forme libre 42"/>
          <p:cNvSpPr/>
          <p:nvPr/>
        </p:nvSpPr>
        <p:spPr>
          <a:xfrm>
            <a:off x="7439487" y="1571348"/>
            <a:ext cx="426129" cy="187547"/>
          </a:xfrm>
          <a:custGeom>
            <a:avLst/>
            <a:gdLst>
              <a:gd name="connsiteX0" fmla="*/ 426129 w 426129"/>
              <a:gd name="connsiteY0" fmla="*/ 0 h 187547"/>
              <a:gd name="connsiteX1" fmla="*/ 417251 w 426129"/>
              <a:gd name="connsiteY1" fmla="*/ 44388 h 187547"/>
              <a:gd name="connsiteX2" fmla="*/ 399496 w 426129"/>
              <a:gd name="connsiteY2" fmla="*/ 71021 h 187547"/>
              <a:gd name="connsiteX3" fmla="*/ 355107 w 426129"/>
              <a:gd name="connsiteY3" fmla="*/ 106532 h 187547"/>
              <a:gd name="connsiteX4" fmla="*/ 328474 w 426129"/>
              <a:gd name="connsiteY4" fmla="*/ 115409 h 187547"/>
              <a:gd name="connsiteX5" fmla="*/ 310719 w 426129"/>
              <a:gd name="connsiteY5" fmla="*/ 133165 h 187547"/>
              <a:gd name="connsiteX6" fmla="*/ 230820 w 426129"/>
              <a:gd name="connsiteY6" fmla="*/ 150920 h 187547"/>
              <a:gd name="connsiteX7" fmla="*/ 204187 w 426129"/>
              <a:gd name="connsiteY7" fmla="*/ 159798 h 187547"/>
              <a:gd name="connsiteX8" fmla="*/ 150921 w 426129"/>
              <a:gd name="connsiteY8" fmla="*/ 186431 h 187547"/>
              <a:gd name="connsiteX9" fmla="*/ 0 w 426129"/>
              <a:gd name="connsiteY9" fmla="*/ 186431 h 187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6129" h="187547">
                <a:moveTo>
                  <a:pt x="426129" y="0"/>
                </a:moveTo>
                <a:cubicBezTo>
                  <a:pt x="423170" y="14796"/>
                  <a:pt x="422549" y="30260"/>
                  <a:pt x="417251" y="44388"/>
                </a:cubicBezTo>
                <a:cubicBezTo>
                  <a:pt x="413505" y="54378"/>
                  <a:pt x="406161" y="62690"/>
                  <a:pt x="399496" y="71021"/>
                </a:cubicBezTo>
                <a:cubicBezTo>
                  <a:pt x="388488" y="84781"/>
                  <a:pt x="370484" y="98843"/>
                  <a:pt x="355107" y="106532"/>
                </a:cubicBezTo>
                <a:cubicBezTo>
                  <a:pt x="346737" y="110717"/>
                  <a:pt x="337352" y="112450"/>
                  <a:pt x="328474" y="115409"/>
                </a:cubicBezTo>
                <a:cubicBezTo>
                  <a:pt x="322556" y="121328"/>
                  <a:pt x="317896" y="128859"/>
                  <a:pt x="310719" y="133165"/>
                </a:cubicBezTo>
                <a:cubicBezTo>
                  <a:pt x="293089" y="143743"/>
                  <a:pt x="243151" y="148180"/>
                  <a:pt x="230820" y="150920"/>
                </a:cubicBezTo>
                <a:cubicBezTo>
                  <a:pt x="221685" y="152950"/>
                  <a:pt x="212557" y="155613"/>
                  <a:pt x="204187" y="159798"/>
                </a:cubicBezTo>
                <a:cubicBezTo>
                  <a:pt x="183408" y="170188"/>
                  <a:pt x="175713" y="185191"/>
                  <a:pt x="150921" y="186431"/>
                </a:cubicBezTo>
                <a:cubicBezTo>
                  <a:pt x="100677" y="188943"/>
                  <a:pt x="50307" y="186431"/>
                  <a:pt x="0" y="186431"/>
                </a:cubicBezTo>
              </a:path>
            </a:pathLst>
          </a:custGeom>
          <a:ln>
            <a:solidFill>
              <a:srgbClr val="00FF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4" name="Forme libre 43"/>
          <p:cNvSpPr/>
          <p:nvPr/>
        </p:nvSpPr>
        <p:spPr>
          <a:xfrm>
            <a:off x="5450889" y="2112885"/>
            <a:ext cx="1411550" cy="550467"/>
          </a:xfrm>
          <a:custGeom>
            <a:avLst/>
            <a:gdLst>
              <a:gd name="connsiteX0" fmla="*/ 1411550 w 1411550"/>
              <a:gd name="connsiteY0" fmla="*/ 0 h 550467"/>
              <a:gd name="connsiteX1" fmla="*/ 1367161 w 1411550"/>
              <a:gd name="connsiteY1" fmla="*/ 8878 h 550467"/>
              <a:gd name="connsiteX2" fmla="*/ 1340528 w 1411550"/>
              <a:gd name="connsiteY2" fmla="*/ 124288 h 550467"/>
              <a:gd name="connsiteX3" fmla="*/ 1313895 w 1411550"/>
              <a:gd name="connsiteY3" fmla="*/ 133165 h 550467"/>
              <a:gd name="connsiteX4" fmla="*/ 1269507 w 1411550"/>
              <a:gd name="connsiteY4" fmla="*/ 124288 h 550467"/>
              <a:gd name="connsiteX5" fmla="*/ 1216241 w 1411550"/>
              <a:gd name="connsiteY5" fmla="*/ 142043 h 550467"/>
              <a:gd name="connsiteX6" fmla="*/ 1207363 w 1411550"/>
              <a:gd name="connsiteY6" fmla="*/ 115410 h 550467"/>
              <a:gd name="connsiteX7" fmla="*/ 1127464 w 1411550"/>
              <a:gd name="connsiteY7" fmla="*/ 142043 h 550467"/>
              <a:gd name="connsiteX8" fmla="*/ 1100831 w 1411550"/>
              <a:gd name="connsiteY8" fmla="*/ 133165 h 550467"/>
              <a:gd name="connsiteX9" fmla="*/ 1029810 w 1411550"/>
              <a:gd name="connsiteY9" fmla="*/ 150921 h 550467"/>
              <a:gd name="connsiteX10" fmla="*/ 967666 w 1411550"/>
              <a:gd name="connsiteY10" fmla="*/ 150921 h 550467"/>
              <a:gd name="connsiteX11" fmla="*/ 923278 w 1411550"/>
              <a:gd name="connsiteY11" fmla="*/ 186432 h 550467"/>
              <a:gd name="connsiteX12" fmla="*/ 914400 w 1411550"/>
              <a:gd name="connsiteY12" fmla="*/ 248575 h 550467"/>
              <a:gd name="connsiteX13" fmla="*/ 905523 w 1411550"/>
              <a:gd name="connsiteY13" fmla="*/ 275208 h 550467"/>
              <a:gd name="connsiteX14" fmla="*/ 825624 w 1411550"/>
              <a:gd name="connsiteY14" fmla="*/ 266331 h 550467"/>
              <a:gd name="connsiteX15" fmla="*/ 798991 w 1411550"/>
              <a:gd name="connsiteY15" fmla="*/ 275208 h 550467"/>
              <a:gd name="connsiteX16" fmla="*/ 727969 w 1411550"/>
              <a:gd name="connsiteY16" fmla="*/ 328474 h 550467"/>
              <a:gd name="connsiteX17" fmla="*/ 656948 w 1411550"/>
              <a:gd name="connsiteY17" fmla="*/ 319597 h 550467"/>
              <a:gd name="connsiteX18" fmla="*/ 630315 w 1411550"/>
              <a:gd name="connsiteY18" fmla="*/ 310719 h 550467"/>
              <a:gd name="connsiteX19" fmla="*/ 577049 w 1411550"/>
              <a:gd name="connsiteY19" fmla="*/ 301841 h 550467"/>
              <a:gd name="connsiteX20" fmla="*/ 541538 w 1411550"/>
              <a:gd name="connsiteY20" fmla="*/ 284086 h 550467"/>
              <a:gd name="connsiteX21" fmla="*/ 497150 w 1411550"/>
              <a:gd name="connsiteY21" fmla="*/ 319597 h 550467"/>
              <a:gd name="connsiteX22" fmla="*/ 470517 w 1411550"/>
              <a:gd name="connsiteY22" fmla="*/ 337352 h 550467"/>
              <a:gd name="connsiteX23" fmla="*/ 435006 w 1411550"/>
              <a:gd name="connsiteY23" fmla="*/ 346230 h 550467"/>
              <a:gd name="connsiteX24" fmla="*/ 408373 w 1411550"/>
              <a:gd name="connsiteY24" fmla="*/ 355107 h 550467"/>
              <a:gd name="connsiteX25" fmla="*/ 381740 w 1411550"/>
              <a:gd name="connsiteY25" fmla="*/ 346230 h 550467"/>
              <a:gd name="connsiteX26" fmla="*/ 363985 w 1411550"/>
              <a:gd name="connsiteY26" fmla="*/ 328474 h 550467"/>
              <a:gd name="connsiteX27" fmla="*/ 301841 w 1411550"/>
              <a:gd name="connsiteY27" fmla="*/ 346230 h 550467"/>
              <a:gd name="connsiteX28" fmla="*/ 284086 w 1411550"/>
              <a:gd name="connsiteY28" fmla="*/ 372863 h 550467"/>
              <a:gd name="connsiteX29" fmla="*/ 239697 w 1411550"/>
              <a:gd name="connsiteY29" fmla="*/ 408373 h 550467"/>
              <a:gd name="connsiteX30" fmla="*/ 142043 w 1411550"/>
              <a:gd name="connsiteY30" fmla="*/ 426129 h 550467"/>
              <a:gd name="connsiteX31" fmla="*/ 106532 w 1411550"/>
              <a:gd name="connsiteY31" fmla="*/ 435006 h 550467"/>
              <a:gd name="connsiteX32" fmla="*/ 62144 w 1411550"/>
              <a:gd name="connsiteY32" fmla="*/ 443884 h 550467"/>
              <a:gd name="connsiteX33" fmla="*/ 35511 w 1411550"/>
              <a:gd name="connsiteY33" fmla="*/ 461639 h 550467"/>
              <a:gd name="connsiteX34" fmla="*/ 0 w 1411550"/>
              <a:gd name="connsiteY34" fmla="*/ 497150 h 550467"/>
              <a:gd name="connsiteX35" fmla="*/ 17756 w 1411550"/>
              <a:gd name="connsiteY35" fmla="*/ 514905 h 550467"/>
              <a:gd name="connsiteX36" fmla="*/ 53266 w 1411550"/>
              <a:gd name="connsiteY36" fmla="*/ 523783 h 550467"/>
              <a:gd name="connsiteX37" fmla="*/ 26633 w 1411550"/>
              <a:gd name="connsiteY37" fmla="*/ 550416 h 550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411550" h="550467">
                <a:moveTo>
                  <a:pt x="1411550" y="0"/>
                </a:moveTo>
                <a:cubicBezTo>
                  <a:pt x="1396754" y="2959"/>
                  <a:pt x="1380262" y="1392"/>
                  <a:pt x="1367161" y="8878"/>
                </a:cubicBezTo>
                <a:cubicBezTo>
                  <a:pt x="1335642" y="26889"/>
                  <a:pt x="1342850" y="117902"/>
                  <a:pt x="1340528" y="124288"/>
                </a:cubicBezTo>
                <a:cubicBezTo>
                  <a:pt x="1337330" y="133082"/>
                  <a:pt x="1322773" y="130206"/>
                  <a:pt x="1313895" y="133165"/>
                </a:cubicBezTo>
                <a:cubicBezTo>
                  <a:pt x="1299099" y="130206"/>
                  <a:pt x="1284534" y="122922"/>
                  <a:pt x="1269507" y="124288"/>
                </a:cubicBezTo>
                <a:cubicBezTo>
                  <a:pt x="1250868" y="125983"/>
                  <a:pt x="1216241" y="142043"/>
                  <a:pt x="1216241" y="142043"/>
                </a:cubicBezTo>
                <a:cubicBezTo>
                  <a:pt x="1213282" y="133165"/>
                  <a:pt x="1216361" y="117981"/>
                  <a:pt x="1207363" y="115410"/>
                </a:cubicBezTo>
                <a:cubicBezTo>
                  <a:pt x="1173874" y="105842"/>
                  <a:pt x="1151113" y="126277"/>
                  <a:pt x="1127464" y="142043"/>
                </a:cubicBezTo>
                <a:cubicBezTo>
                  <a:pt x="1118586" y="139084"/>
                  <a:pt x="1110189" y="133165"/>
                  <a:pt x="1100831" y="133165"/>
                </a:cubicBezTo>
                <a:cubicBezTo>
                  <a:pt x="1079406" y="133165"/>
                  <a:pt x="1050826" y="143915"/>
                  <a:pt x="1029810" y="150921"/>
                </a:cubicBezTo>
                <a:cubicBezTo>
                  <a:pt x="1005851" y="142934"/>
                  <a:pt x="993677" y="133580"/>
                  <a:pt x="967666" y="150921"/>
                </a:cubicBezTo>
                <a:cubicBezTo>
                  <a:pt x="887353" y="204463"/>
                  <a:pt x="1010348" y="157408"/>
                  <a:pt x="923278" y="186432"/>
                </a:cubicBezTo>
                <a:cubicBezTo>
                  <a:pt x="920319" y="207146"/>
                  <a:pt x="918504" y="228057"/>
                  <a:pt x="914400" y="248575"/>
                </a:cubicBezTo>
                <a:cubicBezTo>
                  <a:pt x="912565" y="257751"/>
                  <a:pt x="914699" y="273373"/>
                  <a:pt x="905523" y="275208"/>
                </a:cubicBezTo>
                <a:cubicBezTo>
                  <a:pt x="879247" y="280464"/>
                  <a:pt x="852257" y="269290"/>
                  <a:pt x="825624" y="266331"/>
                </a:cubicBezTo>
                <a:cubicBezTo>
                  <a:pt x="816746" y="269290"/>
                  <a:pt x="807171" y="270663"/>
                  <a:pt x="798991" y="275208"/>
                </a:cubicBezTo>
                <a:cubicBezTo>
                  <a:pt x="753821" y="300302"/>
                  <a:pt x="754907" y="301537"/>
                  <a:pt x="727969" y="328474"/>
                </a:cubicBezTo>
                <a:cubicBezTo>
                  <a:pt x="704295" y="325515"/>
                  <a:pt x="680421" y="323865"/>
                  <a:pt x="656948" y="319597"/>
                </a:cubicBezTo>
                <a:cubicBezTo>
                  <a:pt x="647741" y="317923"/>
                  <a:pt x="639450" y="312749"/>
                  <a:pt x="630315" y="310719"/>
                </a:cubicBezTo>
                <a:cubicBezTo>
                  <a:pt x="612743" y="306814"/>
                  <a:pt x="594804" y="304800"/>
                  <a:pt x="577049" y="301841"/>
                </a:cubicBezTo>
                <a:cubicBezTo>
                  <a:pt x="565212" y="295923"/>
                  <a:pt x="554639" y="285957"/>
                  <a:pt x="541538" y="284086"/>
                </a:cubicBezTo>
                <a:cubicBezTo>
                  <a:pt x="511293" y="279766"/>
                  <a:pt x="512674" y="304073"/>
                  <a:pt x="497150" y="319597"/>
                </a:cubicBezTo>
                <a:cubicBezTo>
                  <a:pt x="489605" y="327142"/>
                  <a:pt x="480324" y="333149"/>
                  <a:pt x="470517" y="337352"/>
                </a:cubicBezTo>
                <a:cubicBezTo>
                  <a:pt x="459302" y="342158"/>
                  <a:pt x="446738" y="342878"/>
                  <a:pt x="435006" y="346230"/>
                </a:cubicBezTo>
                <a:cubicBezTo>
                  <a:pt x="426008" y="348801"/>
                  <a:pt x="417251" y="352148"/>
                  <a:pt x="408373" y="355107"/>
                </a:cubicBezTo>
                <a:cubicBezTo>
                  <a:pt x="399495" y="352148"/>
                  <a:pt x="389764" y="351045"/>
                  <a:pt x="381740" y="346230"/>
                </a:cubicBezTo>
                <a:cubicBezTo>
                  <a:pt x="374563" y="341924"/>
                  <a:pt x="372241" y="329850"/>
                  <a:pt x="363985" y="328474"/>
                </a:cubicBezTo>
                <a:cubicBezTo>
                  <a:pt x="356553" y="327235"/>
                  <a:pt x="311551" y="342993"/>
                  <a:pt x="301841" y="346230"/>
                </a:cubicBezTo>
                <a:cubicBezTo>
                  <a:pt x="295923" y="355108"/>
                  <a:pt x="290751" y="364532"/>
                  <a:pt x="284086" y="372863"/>
                </a:cubicBezTo>
                <a:cubicBezTo>
                  <a:pt x="273077" y="386624"/>
                  <a:pt x="255076" y="400683"/>
                  <a:pt x="239697" y="408373"/>
                </a:cubicBezTo>
                <a:cubicBezTo>
                  <a:pt x="211125" y="422659"/>
                  <a:pt x="169589" y="421538"/>
                  <a:pt x="142043" y="426129"/>
                </a:cubicBezTo>
                <a:cubicBezTo>
                  <a:pt x="130008" y="428135"/>
                  <a:pt x="118443" y="432359"/>
                  <a:pt x="106532" y="435006"/>
                </a:cubicBezTo>
                <a:cubicBezTo>
                  <a:pt x="91802" y="438279"/>
                  <a:pt x="76940" y="440925"/>
                  <a:pt x="62144" y="443884"/>
                </a:cubicBezTo>
                <a:cubicBezTo>
                  <a:pt x="53266" y="449802"/>
                  <a:pt x="43612" y="454695"/>
                  <a:pt x="35511" y="461639"/>
                </a:cubicBezTo>
                <a:cubicBezTo>
                  <a:pt x="22801" y="472533"/>
                  <a:pt x="0" y="497150"/>
                  <a:pt x="0" y="497150"/>
                </a:cubicBezTo>
                <a:cubicBezTo>
                  <a:pt x="5919" y="503068"/>
                  <a:pt x="10270" y="511162"/>
                  <a:pt x="17756" y="514905"/>
                </a:cubicBezTo>
                <a:cubicBezTo>
                  <a:pt x="28669" y="520361"/>
                  <a:pt x="47810" y="512870"/>
                  <a:pt x="53266" y="523783"/>
                </a:cubicBezTo>
                <a:cubicBezTo>
                  <a:pt x="67813" y="552878"/>
                  <a:pt x="36766" y="550416"/>
                  <a:pt x="26633" y="550416"/>
                </a:cubicBezTo>
              </a:path>
            </a:pathLst>
          </a:custGeom>
          <a:ln>
            <a:solidFill>
              <a:srgbClr val="00FF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2" name="Rectangle à coins arrondis 51"/>
          <p:cNvSpPr/>
          <p:nvPr/>
        </p:nvSpPr>
        <p:spPr>
          <a:xfrm>
            <a:off x="8073111" y="3356993"/>
            <a:ext cx="147600" cy="720080"/>
          </a:xfrm>
          <a:prstGeom prst="roundRect">
            <a:avLst/>
          </a:prstGeom>
          <a:solidFill>
            <a:srgbClr val="008000"/>
          </a:solidFill>
          <a:ln w="952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à coins arrondis 52"/>
          <p:cNvSpPr/>
          <p:nvPr/>
        </p:nvSpPr>
        <p:spPr>
          <a:xfrm>
            <a:off x="7708491" y="3350968"/>
            <a:ext cx="147600" cy="455980"/>
          </a:xfrm>
          <a:prstGeom prst="roundRect">
            <a:avLst/>
          </a:prstGeom>
          <a:solidFill>
            <a:srgbClr val="008000"/>
          </a:solidFill>
          <a:ln w="952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à coins arrondis 53"/>
          <p:cNvSpPr/>
          <p:nvPr/>
        </p:nvSpPr>
        <p:spPr>
          <a:xfrm>
            <a:off x="2789657" y="6130856"/>
            <a:ext cx="144000" cy="120379"/>
          </a:xfrm>
          <a:prstGeom prst="roundRect">
            <a:avLst/>
          </a:prstGeom>
          <a:solidFill>
            <a:srgbClr val="008000"/>
          </a:solidFill>
          <a:ln w="952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ZoneTexte 38"/>
          <p:cNvSpPr txBox="1"/>
          <p:nvPr/>
        </p:nvSpPr>
        <p:spPr>
          <a:xfrm>
            <a:off x="4117620" y="796570"/>
            <a:ext cx="15733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La Continuité</a:t>
            </a:r>
            <a:endParaRPr lang="fr-FR" sz="1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6290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26" grpId="0" animBg="1"/>
      <p:bldP spid="36" grpId="0" animBg="1"/>
      <p:bldP spid="41" grpId="0" animBg="1"/>
      <p:bldP spid="47" grpId="0" animBg="1"/>
      <p:bldP spid="48" grpId="0" animBg="1"/>
      <p:bldP spid="49" grpId="0" animBg="1"/>
      <p:bldP spid="43" grpId="0" animBg="1"/>
      <p:bldP spid="44" grpId="0" animBg="1"/>
      <p:bldP spid="52" grpId="0" animBg="1"/>
      <p:bldP spid="53" grpId="0" animBg="1"/>
      <p:bldP spid="5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19968"/>
            <a:ext cx="8304213" cy="612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49275"/>
            <a:ext cx="6659563" cy="215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0" y="549275"/>
            <a:ext cx="914400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39750" y="0"/>
            <a:ext cx="86042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Le </a:t>
            </a: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programme d’actions – </a:t>
            </a:r>
            <a:r>
              <a:rPr lang="fr-FR" sz="2000" i="1" dirty="0" smtClean="0">
                <a:latin typeface="Gadugi" panose="020B0502040204020203" pitchFamily="34" charset="0"/>
                <a:cs typeface="Tahoma" pitchFamily="34" charset="0"/>
              </a:rPr>
              <a:t>Programmation</a:t>
            </a:r>
            <a:endParaRPr lang="fr-FR" sz="2000" i="1" dirty="0">
              <a:latin typeface="Gadugi" panose="020B0502040204020203" pitchFamily="34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940" t="67501" r="2040" b="2939"/>
          <a:stretch/>
        </p:blipFill>
        <p:spPr bwMode="auto">
          <a:xfrm>
            <a:off x="22212" y="4763333"/>
            <a:ext cx="2299353" cy="2088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lipse 2"/>
          <p:cNvSpPr/>
          <p:nvPr/>
        </p:nvSpPr>
        <p:spPr>
          <a:xfrm rot="1870450">
            <a:off x="1852556" y="2605600"/>
            <a:ext cx="576064" cy="5040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15"/>
          <p:cNvSpPr txBox="1">
            <a:spLocks noChangeArrowheads="1"/>
          </p:cNvSpPr>
          <p:nvPr/>
        </p:nvSpPr>
        <p:spPr bwMode="auto">
          <a:xfrm>
            <a:off x="311677" y="3985900"/>
            <a:ext cx="88323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Année 1 : Restauration du lit Moyette amont / </a:t>
            </a:r>
            <a:r>
              <a:rPr lang="fr-FR" altLang="fr-FR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Fresne</a:t>
            </a:r>
            <a:r>
              <a:rPr lang="fr-FR" alt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aval / Saint Nicolas Aval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	</a:t>
            </a:r>
            <a:r>
              <a:rPr lang="fr-FR" alt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Continuité Moyette amont et médian  / </a:t>
            </a:r>
            <a:r>
              <a:rPr lang="fr-FR" altLang="fr-FR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Fresne</a:t>
            </a:r>
            <a:r>
              <a:rPr lang="fr-FR" alt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médian</a:t>
            </a:r>
            <a:r>
              <a:rPr lang="fr-FR" altLang="fr-F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fr-FR" alt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/ étude aval Saint Nicolas</a:t>
            </a:r>
          </a:p>
        </p:txBody>
      </p:sp>
      <p:sp>
        <p:nvSpPr>
          <p:cNvPr id="32" name="ZoneTexte 15"/>
          <p:cNvSpPr txBox="1">
            <a:spLocks noChangeArrowheads="1"/>
          </p:cNvSpPr>
          <p:nvPr/>
        </p:nvSpPr>
        <p:spPr bwMode="auto">
          <a:xfrm>
            <a:off x="314891" y="3985900"/>
            <a:ext cx="87486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Année 2 : Restauration du lit Moyette médian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            Continuité Moyette aval / étude aval Saint Nicolas / </a:t>
            </a:r>
            <a:r>
              <a:rPr lang="fr-FR" altLang="fr-FR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Fresne</a:t>
            </a:r>
            <a:r>
              <a:rPr lang="fr-FR" alt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amont / </a:t>
            </a:r>
            <a:r>
              <a:rPr lang="fr-FR" altLang="fr-FR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Morinière</a:t>
            </a:r>
            <a:endParaRPr lang="fr-FR" altLang="fr-FR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34" name="ZoneTexte 15"/>
          <p:cNvSpPr txBox="1">
            <a:spLocks noChangeArrowheads="1"/>
          </p:cNvSpPr>
          <p:nvPr/>
        </p:nvSpPr>
        <p:spPr bwMode="auto">
          <a:xfrm>
            <a:off x="315640" y="3977905"/>
            <a:ext cx="41127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Année 3 : Restauration du lit Moyette aval</a:t>
            </a:r>
          </a:p>
        </p:txBody>
      </p:sp>
      <p:sp>
        <p:nvSpPr>
          <p:cNvPr id="38" name="ZoneTexte 15"/>
          <p:cNvSpPr txBox="1">
            <a:spLocks noChangeArrowheads="1"/>
          </p:cNvSpPr>
          <p:nvPr/>
        </p:nvSpPr>
        <p:spPr bwMode="auto">
          <a:xfrm>
            <a:off x="314475" y="3985900"/>
            <a:ext cx="71842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Année 4 : Restauration du lit </a:t>
            </a:r>
            <a:r>
              <a:rPr lang="fr-FR" altLang="fr-FR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Morinière</a:t>
            </a:r>
            <a:r>
              <a:rPr lang="fr-FR" alt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amont / Roussette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            Continuité Roussette / </a:t>
            </a:r>
            <a:r>
              <a:rPr lang="fr-FR" altLang="fr-FR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Morinière</a:t>
            </a:r>
            <a:endParaRPr lang="fr-FR" altLang="fr-FR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44" name="ZoneTexte 15"/>
          <p:cNvSpPr txBox="1">
            <a:spLocks noChangeArrowheads="1"/>
          </p:cNvSpPr>
          <p:nvPr/>
        </p:nvSpPr>
        <p:spPr bwMode="auto">
          <a:xfrm>
            <a:off x="311214" y="3984516"/>
            <a:ext cx="64089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Année 5 : Restauration du lit </a:t>
            </a:r>
            <a:r>
              <a:rPr lang="fr-FR" altLang="fr-FR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Morinière</a:t>
            </a:r>
            <a:r>
              <a:rPr lang="fr-FR" alt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aval / </a:t>
            </a:r>
            <a:r>
              <a:rPr lang="fr-FR" altLang="fr-FR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Fresne</a:t>
            </a:r>
            <a:r>
              <a:rPr lang="fr-FR" alt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amont</a:t>
            </a:r>
          </a:p>
        </p:txBody>
      </p:sp>
      <p:sp>
        <p:nvSpPr>
          <p:cNvPr id="48" name="ZoneTexte 15"/>
          <p:cNvSpPr txBox="1">
            <a:spLocks noChangeArrowheads="1"/>
          </p:cNvSpPr>
          <p:nvPr/>
        </p:nvSpPr>
        <p:spPr bwMode="auto">
          <a:xfrm>
            <a:off x="307518" y="3984516"/>
            <a:ext cx="64089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Année 6 : Restauration du lit </a:t>
            </a:r>
            <a:r>
              <a:rPr lang="fr-FR" altLang="fr-FR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Fresne</a:t>
            </a:r>
            <a:r>
              <a:rPr lang="fr-FR" alt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amont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08879427"/>
              </p:ext>
            </p:extLst>
          </p:nvPr>
        </p:nvGraphicFramePr>
        <p:xfrm>
          <a:off x="746284" y="812474"/>
          <a:ext cx="4016375" cy="1543050"/>
        </p:xfrm>
        <a:graphic>
          <a:graphicData uri="http://schemas.openxmlformats.org/drawingml/2006/table">
            <a:tbl>
              <a:tblPr/>
              <a:tblGrid>
                <a:gridCol w="2311400"/>
                <a:gridCol w="1023938"/>
                <a:gridCol w="681037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année de programmation des travaux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coûts (HT)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proportion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Année 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196 308,00 €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Année 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284 262,00 €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Année 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285 300,00 €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Année 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</a:t>
                      </a:r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280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276,00 €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19%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Année 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</a:t>
                      </a:r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273 734,00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18%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Année 6 à 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</a:t>
                      </a:r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185 981,00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1 </a:t>
                      </a:r>
                      <a:r>
                        <a:rPr lang="fr-F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505 </a:t>
                      </a:r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861,00 €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9" name="Ellipse 38"/>
          <p:cNvSpPr/>
          <p:nvPr/>
        </p:nvSpPr>
        <p:spPr>
          <a:xfrm rot="20202489">
            <a:off x="5305508" y="2312054"/>
            <a:ext cx="1029767" cy="39263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/>
        </p:nvSpPr>
        <p:spPr>
          <a:xfrm rot="19625854">
            <a:off x="4187800" y="5848841"/>
            <a:ext cx="1029767" cy="39263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/>
          <p:cNvSpPr/>
          <p:nvPr/>
        </p:nvSpPr>
        <p:spPr>
          <a:xfrm rot="1086714">
            <a:off x="2325678" y="2802279"/>
            <a:ext cx="822533" cy="39263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/>
          <p:cNvSpPr/>
          <p:nvPr/>
        </p:nvSpPr>
        <p:spPr>
          <a:xfrm rot="2883702">
            <a:off x="3595820" y="3201970"/>
            <a:ext cx="822533" cy="39263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/>
          <p:cNvSpPr/>
          <p:nvPr/>
        </p:nvSpPr>
        <p:spPr>
          <a:xfrm rot="2035640">
            <a:off x="3005580" y="3008142"/>
            <a:ext cx="1557836" cy="54957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/>
          <p:cNvSpPr/>
          <p:nvPr/>
        </p:nvSpPr>
        <p:spPr>
          <a:xfrm>
            <a:off x="2939988" y="2857628"/>
            <a:ext cx="911932" cy="48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/>
        </p:nvSpPr>
        <p:spPr>
          <a:xfrm rot="1961987">
            <a:off x="2424097" y="2601034"/>
            <a:ext cx="794521" cy="33871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/>
          <p:cNvSpPr/>
          <p:nvPr/>
        </p:nvSpPr>
        <p:spPr>
          <a:xfrm rot="722069">
            <a:off x="1718260" y="3037926"/>
            <a:ext cx="794521" cy="33871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/>
          <p:cNvSpPr/>
          <p:nvPr/>
        </p:nvSpPr>
        <p:spPr>
          <a:xfrm>
            <a:off x="2829185" y="3493829"/>
            <a:ext cx="1422817" cy="33871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/>
          <p:cNvSpPr/>
          <p:nvPr/>
        </p:nvSpPr>
        <p:spPr>
          <a:xfrm rot="19423293">
            <a:off x="6717007" y="1536018"/>
            <a:ext cx="987361" cy="51536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/>
          <p:cNvSpPr/>
          <p:nvPr/>
        </p:nvSpPr>
        <p:spPr>
          <a:xfrm>
            <a:off x="3242100" y="3468523"/>
            <a:ext cx="1009902" cy="39252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/>
          <p:cNvSpPr/>
          <p:nvPr/>
        </p:nvSpPr>
        <p:spPr>
          <a:xfrm rot="19423293">
            <a:off x="7241883" y="1219639"/>
            <a:ext cx="852323" cy="60700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1582762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8" grpId="1"/>
      <p:bldP spid="32" grpId="0"/>
      <p:bldP spid="32" grpId="1"/>
      <p:bldP spid="34" grpId="0"/>
      <p:bldP spid="34" grpId="1"/>
      <p:bldP spid="38" grpId="0"/>
      <p:bldP spid="38" grpId="1"/>
      <p:bldP spid="44" grpId="0"/>
      <p:bldP spid="44" grpId="1"/>
      <p:bldP spid="48" grpId="0"/>
      <p:bldP spid="48" grpId="1"/>
      <p:bldP spid="39" grpId="0" animBg="1"/>
      <p:bldP spid="39" grpId="1" animBg="1"/>
      <p:bldP spid="43" grpId="0" animBg="1"/>
      <p:bldP spid="43" grpId="1" animBg="1"/>
      <p:bldP spid="45" grpId="0" animBg="1"/>
      <p:bldP spid="45" grpId="1" animBg="1"/>
      <p:bldP spid="49" grpId="0" animBg="1"/>
      <p:bldP spid="49" grpId="1" animBg="1"/>
      <p:bldP spid="50" grpId="0" animBg="1"/>
      <p:bldP spid="50" grpId="1" animBg="1"/>
      <p:bldP spid="51" grpId="1" animBg="1"/>
      <p:bldP spid="52" grpId="0" animBg="1"/>
      <p:bldP spid="52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1080239.JPG"/>
          <p:cNvPicPr>
            <a:picLocks noChangeAspect="1"/>
          </p:cNvPicPr>
          <p:nvPr/>
        </p:nvPicPr>
        <p:blipFill>
          <a:blip r:embed="rId2" cstate="print"/>
          <a:srcRect l="32468" t="8658" b="29004"/>
          <a:stretch>
            <a:fillRect/>
          </a:stretch>
        </p:blipFill>
        <p:spPr>
          <a:xfrm>
            <a:off x="1643042" y="1428736"/>
            <a:ext cx="6072230" cy="4203888"/>
          </a:xfrm>
          <a:prstGeom prst="rect">
            <a:avLst/>
          </a:prstGeom>
        </p:spPr>
      </p:pic>
      <p:pic>
        <p:nvPicPr>
          <p:cNvPr id="5" name="Image 4" descr="P10802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1604" y="1428736"/>
            <a:ext cx="6572296" cy="492922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643306" y="5929330"/>
            <a:ext cx="2571768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Épis </a:t>
            </a:r>
            <a:endParaRPr lang="fr-F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857232"/>
            <a:ext cx="6659563" cy="215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0" y="857232"/>
            <a:ext cx="914400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39750" y="1"/>
            <a:ext cx="860425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Le </a:t>
            </a: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programme d’actions – </a:t>
            </a:r>
            <a:r>
              <a:rPr lang="fr-FR" sz="2000" i="1" dirty="0" smtClean="0">
                <a:latin typeface="Gadugi" panose="020B0502040204020203" pitchFamily="34" charset="0"/>
                <a:cs typeface="Tahoma" pitchFamily="34" charset="0"/>
              </a:rPr>
              <a:t>exemples de réalisations: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					Petits ouvrages type ponts ou buses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i="1" dirty="0">
              <a:latin typeface="Gadugi" panose="020B0502040204020203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8313" y="0"/>
            <a:ext cx="287337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-11113" y="2241550"/>
            <a:ext cx="8964613" cy="9366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6" name="Sous-titre 2"/>
          <p:cNvSpPr txBox="1">
            <a:spLocks/>
          </p:cNvSpPr>
          <p:nvPr/>
        </p:nvSpPr>
        <p:spPr bwMode="auto">
          <a:xfrm>
            <a:off x="889000" y="2384425"/>
            <a:ext cx="7561263" cy="64928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fr-FR" altLang="fr-FR" sz="26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Gulim" pitchFamily="34" charset="-127"/>
                <a:cs typeface="Gisha" pitchFamily="34" charset="-79"/>
              </a:rPr>
              <a:t>Contexte et planning de l’étude</a:t>
            </a:r>
          </a:p>
        </p:txBody>
      </p:sp>
      <p:sp>
        <p:nvSpPr>
          <p:cNvPr id="7" name="Rectangle 6"/>
          <p:cNvSpPr/>
          <p:nvPr/>
        </p:nvSpPr>
        <p:spPr>
          <a:xfrm>
            <a:off x="-11113" y="3141663"/>
            <a:ext cx="8243888" cy="7143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573016"/>
            <a:ext cx="384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9840267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855646"/>
            <a:ext cx="6659563" cy="215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0" y="855646"/>
            <a:ext cx="914400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pic>
        <p:nvPicPr>
          <p:cNvPr id="10" name="Image 9" descr="DSCN1138.JPG"/>
          <p:cNvPicPr>
            <a:picLocks noChangeAspect="1"/>
          </p:cNvPicPr>
          <p:nvPr/>
        </p:nvPicPr>
        <p:blipFill>
          <a:blip r:embed="rId2" cstate="print">
            <a:lum bright="-10000" contrast="40000"/>
          </a:blip>
          <a:srcRect l="1562" t="21875" r="4688" b="12500"/>
          <a:stretch>
            <a:fillRect/>
          </a:stretch>
        </p:blipFill>
        <p:spPr>
          <a:xfrm>
            <a:off x="714348" y="1500174"/>
            <a:ext cx="8164343" cy="428628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39750" y="1"/>
            <a:ext cx="860425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Le </a:t>
            </a: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programme d’actions – </a:t>
            </a:r>
            <a:r>
              <a:rPr lang="fr-FR" sz="2000" i="1" dirty="0" smtClean="0">
                <a:latin typeface="Gadugi" panose="020B0502040204020203" pitchFamily="34" charset="0"/>
                <a:cs typeface="Tahoma" pitchFamily="34" charset="0"/>
              </a:rPr>
              <a:t>exemples de réalisations: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					Petits ouvrages type ponts ou buses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i="1" dirty="0">
              <a:latin typeface="Gadug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Yohann\Desktop\5DSR\nouveau à trier\2019_02_22\3A7A26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428736"/>
            <a:ext cx="6572296" cy="4381531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784208"/>
            <a:ext cx="6659563" cy="215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0" y="784208"/>
            <a:ext cx="914400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39750" y="1"/>
            <a:ext cx="860425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Le </a:t>
            </a: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programme d’actions – </a:t>
            </a:r>
            <a:r>
              <a:rPr lang="fr-FR" sz="2000" i="1" dirty="0" smtClean="0">
                <a:latin typeface="Gadugi" panose="020B0502040204020203" pitchFamily="34" charset="0"/>
                <a:cs typeface="Tahoma" pitchFamily="34" charset="0"/>
              </a:rPr>
              <a:t>exemples de réalisations: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	</a:t>
            </a:r>
            <a:r>
              <a:rPr lang="fr-FR" sz="2000" dirty="0" smtClean="0"/>
              <a:t>Suppression et/ou remplacement par un pont cadre ou passerelle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>
              <a:latin typeface="Calibri" pitchFamily="34" charset="0"/>
              <a:cs typeface="Calibri" pitchFamily="34" charset="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i="1" dirty="0">
              <a:latin typeface="Gadugi" panose="020B0502040204020203" pitchFamily="34" charset="0"/>
            </a:endParaRPr>
          </a:p>
        </p:txBody>
      </p:sp>
      <p:pic>
        <p:nvPicPr>
          <p:cNvPr id="9" name="Image 8" descr="P10801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166" y="1428736"/>
            <a:ext cx="6572295" cy="4929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539750" y="1"/>
            <a:ext cx="86042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Le </a:t>
            </a: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programme d’actions – </a:t>
            </a:r>
            <a:r>
              <a:rPr lang="fr-FR" sz="2000" i="1" dirty="0" smtClean="0">
                <a:latin typeface="Gadugi" panose="020B0502040204020203" pitchFamily="34" charset="0"/>
                <a:cs typeface="Tahoma" pitchFamily="34" charset="0"/>
              </a:rPr>
              <a:t>exemples de réalisations: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				</a:t>
            </a:r>
            <a:r>
              <a:rPr lang="fr-FR" sz="2000" dirty="0" smtClean="0"/>
              <a:t>Grands ouvrages type ponts ou barrages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/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>
              <a:latin typeface="Calibri" pitchFamily="34" charset="0"/>
              <a:cs typeface="Calibri" pitchFamily="34" charset="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i="1" dirty="0">
              <a:latin typeface="Gadugi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784208"/>
            <a:ext cx="6659563" cy="215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784208"/>
            <a:ext cx="914400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pic>
        <p:nvPicPr>
          <p:cNvPr id="12" name="Image 11" descr="IMG_01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000232" y="1428736"/>
            <a:ext cx="5286412" cy="5286412"/>
          </a:xfrm>
          <a:prstGeom prst="rect">
            <a:avLst/>
          </a:prstGeom>
        </p:spPr>
      </p:pic>
      <p:pic>
        <p:nvPicPr>
          <p:cNvPr id="13" name="Image 12" descr="IMG_02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1604" y="1857364"/>
            <a:ext cx="6048417" cy="4536313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539750" y="1"/>
            <a:ext cx="86042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Le </a:t>
            </a: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programme d’actions – </a:t>
            </a:r>
            <a:r>
              <a:rPr lang="fr-FR" sz="2000" i="1" dirty="0" smtClean="0">
                <a:latin typeface="Gadugi" panose="020B0502040204020203" pitchFamily="34" charset="0"/>
                <a:cs typeface="Tahoma" pitchFamily="34" charset="0"/>
              </a:rPr>
              <a:t>exemples de réalisations: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				</a:t>
            </a:r>
            <a:r>
              <a:rPr lang="fr-FR" sz="2000" dirty="0" smtClean="0"/>
              <a:t>Grands ouvrages type ponts ou barrages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/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>
              <a:latin typeface="Calibri" pitchFamily="34" charset="0"/>
              <a:cs typeface="Calibri" pitchFamily="34" charset="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i="1" dirty="0">
              <a:latin typeface="Gadugi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784208"/>
            <a:ext cx="6659563" cy="215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784208"/>
            <a:ext cx="914400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pic>
        <p:nvPicPr>
          <p:cNvPr id="11" name="Image 10" descr="IMG_83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1543712"/>
            <a:ext cx="6578427" cy="4385618"/>
          </a:xfrm>
          <a:prstGeom prst="rect">
            <a:avLst/>
          </a:prstGeom>
        </p:spPr>
      </p:pic>
      <p:pic>
        <p:nvPicPr>
          <p:cNvPr id="12" name="Image 11" descr="IMG_83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2481414" y="2304878"/>
            <a:ext cx="4466106" cy="2856699"/>
          </a:xfrm>
          <a:prstGeom prst="rect">
            <a:avLst/>
          </a:prstGeom>
        </p:spPr>
      </p:pic>
      <p:pic>
        <p:nvPicPr>
          <p:cNvPr id="13" name="Image 12" descr="3A7A87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57290" y="1500174"/>
            <a:ext cx="7000924" cy="46672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539750" y="1"/>
            <a:ext cx="86042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Le </a:t>
            </a: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programme d’actions – </a:t>
            </a:r>
            <a:r>
              <a:rPr lang="fr-FR" sz="2000" i="1" dirty="0" smtClean="0">
                <a:latin typeface="Gadugi" panose="020B0502040204020203" pitchFamily="34" charset="0"/>
                <a:cs typeface="Tahoma" pitchFamily="34" charset="0"/>
              </a:rPr>
              <a:t>exemples de réalisations: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				</a:t>
            </a:r>
            <a:r>
              <a:rPr lang="fr-FR" sz="2000" dirty="0" smtClean="0"/>
              <a:t>Grands ouvrages type ponts ou barrages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/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>
              <a:latin typeface="Calibri" pitchFamily="34" charset="0"/>
              <a:cs typeface="Calibri" pitchFamily="34" charset="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i="1" dirty="0">
              <a:latin typeface="Gadugi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784208"/>
            <a:ext cx="6659563" cy="215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784208"/>
            <a:ext cx="914400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pic>
        <p:nvPicPr>
          <p:cNvPr id="11" name="Image 10" descr="DSC015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1178702"/>
            <a:ext cx="6524670" cy="4893503"/>
          </a:xfrm>
          <a:prstGeom prst="rect">
            <a:avLst/>
          </a:prstGeom>
        </p:spPr>
      </p:pic>
      <p:pic>
        <p:nvPicPr>
          <p:cNvPr id="12" name="Picture 2" descr="C:\Users\Yohann\Desktop\commissaire enquêteur\DSCN07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4600" y="1111669"/>
            <a:ext cx="6614051" cy="4960538"/>
          </a:xfrm>
          <a:prstGeom prst="rect">
            <a:avLst/>
          </a:prstGeom>
          <a:noFill/>
        </p:spPr>
      </p:pic>
      <p:pic>
        <p:nvPicPr>
          <p:cNvPr id="13" name="Image 12" descr="DSCN08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39368" y="1125980"/>
            <a:ext cx="6904532" cy="5178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39750" y="1"/>
            <a:ext cx="86042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Le </a:t>
            </a: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programme d’actions – </a:t>
            </a:r>
            <a:r>
              <a:rPr lang="fr-FR" sz="2000" i="1" dirty="0" smtClean="0">
                <a:latin typeface="Gadugi" panose="020B0502040204020203" pitchFamily="34" charset="0"/>
                <a:cs typeface="Tahoma" pitchFamily="34" charset="0"/>
              </a:rPr>
              <a:t>exemples de réalisations: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				</a:t>
            </a:r>
            <a:r>
              <a:rPr lang="fr-FR" sz="2000" dirty="0" smtClean="0"/>
              <a:t>Grands ouvrages type ponts ou barrages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/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>
              <a:latin typeface="Calibri" pitchFamily="34" charset="0"/>
              <a:cs typeface="Calibri" pitchFamily="34" charset="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i="1" dirty="0">
              <a:latin typeface="Gadugi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84208"/>
            <a:ext cx="6659563" cy="215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784208"/>
            <a:ext cx="914400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pic>
        <p:nvPicPr>
          <p:cNvPr id="8" name="Image 7" descr="IMG_652811.jpg"/>
          <p:cNvPicPr>
            <a:picLocks noChangeAspect="1"/>
          </p:cNvPicPr>
          <p:nvPr/>
        </p:nvPicPr>
        <p:blipFill>
          <a:blip r:embed="rId2" cstate="print"/>
          <a:srcRect t="15723" b="20126"/>
          <a:stretch>
            <a:fillRect/>
          </a:stretch>
        </p:blipFill>
        <p:spPr>
          <a:xfrm>
            <a:off x="714348" y="1926106"/>
            <a:ext cx="8171912" cy="3931785"/>
          </a:xfrm>
          <a:prstGeom prst="rect">
            <a:avLst/>
          </a:prstGeom>
        </p:spPr>
      </p:pic>
      <p:pic>
        <p:nvPicPr>
          <p:cNvPr id="9" name="Picture 2" descr="IMG 66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1844" y="1441056"/>
            <a:ext cx="6387489" cy="4790617"/>
          </a:xfrm>
          <a:prstGeom prst="rect">
            <a:avLst/>
          </a:prstGeom>
          <a:noFill/>
        </p:spPr>
      </p:pic>
      <p:pic>
        <p:nvPicPr>
          <p:cNvPr id="10" name="Image 9" descr="3A7A24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96748" y="1440770"/>
            <a:ext cx="7161466" cy="47743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39750" y="1"/>
            <a:ext cx="86042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Le </a:t>
            </a: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programme d’actions – </a:t>
            </a:r>
            <a:r>
              <a:rPr lang="fr-FR" sz="2000" i="1" dirty="0" smtClean="0">
                <a:latin typeface="Gadugi" panose="020B0502040204020203" pitchFamily="34" charset="0"/>
                <a:cs typeface="Tahoma" pitchFamily="34" charset="0"/>
              </a:rPr>
              <a:t>exemples de réalisations: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				</a:t>
            </a:r>
            <a:r>
              <a:rPr lang="fr-FR" sz="2000" dirty="0" smtClean="0"/>
              <a:t>Grands ouvrages type ponts ou barrages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/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>
              <a:latin typeface="Calibri" pitchFamily="34" charset="0"/>
              <a:cs typeface="Calibri" pitchFamily="34" charset="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i="1" dirty="0">
              <a:latin typeface="Gadugi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84208"/>
            <a:ext cx="6659563" cy="215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784208"/>
            <a:ext cx="914400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pic>
        <p:nvPicPr>
          <p:cNvPr id="28674" name="Picture 2" descr="C:\Users\Yohann\Desktop\5DSR\nouveau à trier\2019_02_22\3A7A26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595425"/>
            <a:ext cx="6572296" cy="4381531"/>
          </a:xfrm>
          <a:prstGeom prst="rect">
            <a:avLst/>
          </a:prstGeom>
          <a:noFill/>
        </p:spPr>
      </p:pic>
      <p:pic>
        <p:nvPicPr>
          <p:cNvPr id="28675" name="Picture 3" descr="C:\Users\Yohann\Desktop\5DSR\nouveau à trier\2019_02_22\3A7A2622.JPG"/>
          <p:cNvPicPr>
            <a:picLocks noChangeAspect="1" noChangeArrowheads="1"/>
          </p:cNvPicPr>
          <p:nvPr/>
        </p:nvPicPr>
        <p:blipFill>
          <a:blip r:embed="rId3" cstate="print"/>
          <a:srcRect l="19802" r="19802" b="37624"/>
          <a:stretch>
            <a:fillRect/>
          </a:stretch>
        </p:blipFill>
        <p:spPr bwMode="auto">
          <a:xfrm>
            <a:off x="1571604" y="1500174"/>
            <a:ext cx="6640332" cy="4572032"/>
          </a:xfrm>
          <a:prstGeom prst="rect">
            <a:avLst/>
          </a:prstGeom>
          <a:noFill/>
        </p:spPr>
      </p:pic>
      <p:pic>
        <p:nvPicPr>
          <p:cNvPr id="28677" name="Picture 5" descr="C:\Users\Yohann\Desktop\5DSR\nouveau à trier\2019_02_22\3A7A26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411000" y="2160975"/>
            <a:ext cx="5250693" cy="350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39750" y="1"/>
            <a:ext cx="86042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Le </a:t>
            </a: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programme d’actions – </a:t>
            </a:r>
            <a:r>
              <a:rPr lang="fr-FR" sz="2000" i="1" dirty="0" smtClean="0">
                <a:latin typeface="Gadugi" panose="020B0502040204020203" pitchFamily="34" charset="0"/>
                <a:cs typeface="Tahoma" pitchFamily="34" charset="0"/>
              </a:rPr>
              <a:t>exemples de réalisations: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				</a:t>
            </a:r>
            <a:r>
              <a:rPr lang="fr-FR" sz="2000" dirty="0" smtClean="0"/>
              <a:t>Aménagement des plans d’eau sur cours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/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>
              <a:latin typeface="Calibri" pitchFamily="34" charset="0"/>
              <a:cs typeface="Calibri" pitchFamily="34" charset="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i="1" dirty="0">
              <a:latin typeface="Gadugi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84208"/>
            <a:ext cx="6659563" cy="215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784208"/>
            <a:ext cx="914400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pic>
        <p:nvPicPr>
          <p:cNvPr id="12" name="Picture 6" descr="http://www.erve.portail-bassins-versants.fr/IMG/jpg/img_37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751" y="1500174"/>
            <a:ext cx="6000792" cy="4000528"/>
          </a:xfrm>
          <a:prstGeom prst="rect">
            <a:avLst/>
          </a:prstGeom>
          <a:noFill/>
        </p:spPr>
      </p:pic>
      <p:pic>
        <p:nvPicPr>
          <p:cNvPr id="13" name="Picture 4" descr="http://www.erve.portail-bassins-versants.fr/IMG/jpg/img_37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8029" y="1500174"/>
            <a:ext cx="6901590" cy="4601060"/>
          </a:xfrm>
          <a:prstGeom prst="rect">
            <a:avLst/>
          </a:prstGeom>
          <a:noFill/>
        </p:spPr>
      </p:pic>
      <p:pic>
        <p:nvPicPr>
          <p:cNvPr id="14" name="Picture 2" descr="http://www.erve.portail-bassins-versants.fr/IMG/jpg/dsc013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1346" y="1285861"/>
            <a:ext cx="6933992" cy="48602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39750" y="1"/>
            <a:ext cx="86042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Le </a:t>
            </a: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programme d’actions – </a:t>
            </a:r>
            <a:r>
              <a:rPr lang="fr-FR" sz="2000" i="1" dirty="0" smtClean="0">
                <a:latin typeface="Gadugi" panose="020B0502040204020203" pitchFamily="34" charset="0"/>
                <a:cs typeface="Tahoma" pitchFamily="34" charset="0"/>
              </a:rPr>
              <a:t>exemples de réalisations: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				</a:t>
            </a:r>
            <a:r>
              <a:rPr lang="fr-FR" sz="2000" dirty="0" smtClean="0"/>
              <a:t>Aménagement des plans d’eau sur cours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/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>
              <a:latin typeface="Calibri" pitchFamily="34" charset="0"/>
              <a:cs typeface="Calibri" pitchFamily="34" charset="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i="1" dirty="0">
              <a:latin typeface="Gadugi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84208"/>
            <a:ext cx="6659563" cy="215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784208"/>
            <a:ext cx="914400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pic>
        <p:nvPicPr>
          <p:cNvPr id="12" name="Espace réservé du contenu 3" descr="IMG_7136_Dx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8387" y="1500174"/>
            <a:ext cx="6527888" cy="4897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12" descr="006.JPG"/>
          <p:cNvPicPr>
            <a:picLocks noChangeAspect="1"/>
          </p:cNvPicPr>
          <p:nvPr/>
        </p:nvPicPr>
        <p:blipFill>
          <a:blip r:embed="rId3" cstate="print">
            <a:lum bright="-15000" contrast="19000"/>
          </a:blip>
          <a:stretch>
            <a:fillRect/>
          </a:stretch>
        </p:blipFill>
        <p:spPr>
          <a:xfrm>
            <a:off x="1383031" y="1500175"/>
            <a:ext cx="6927525" cy="4618350"/>
          </a:xfrm>
          <a:prstGeom prst="rect">
            <a:avLst/>
          </a:prstGeom>
        </p:spPr>
      </p:pic>
      <p:pic>
        <p:nvPicPr>
          <p:cNvPr id="14" name="Image 13" descr="DSCN07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1604" y="1500174"/>
            <a:ext cx="6572296" cy="4929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39750" y="1"/>
            <a:ext cx="86042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Le </a:t>
            </a: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programme d’actions – </a:t>
            </a:r>
            <a:r>
              <a:rPr lang="fr-FR" sz="2000" i="1" dirty="0" smtClean="0">
                <a:latin typeface="Gadugi" panose="020B0502040204020203" pitchFamily="34" charset="0"/>
                <a:cs typeface="Tahoma" pitchFamily="34" charset="0"/>
              </a:rPr>
              <a:t>exemples de réalisations: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				</a:t>
            </a:r>
            <a:r>
              <a:rPr lang="fr-FR" sz="2000" dirty="0" smtClean="0"/>
              <a:t>Aménagement des plans d’eau sur cours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/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>
              <a:latin typeface="Calibri" pitchFamily="34" charset="0"/>
              <a:cs typeface="Calibri" pitchFamily="34" charset="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i="1" dirty="0">
              <a:latin typeface="Gadugi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84208"/>
            <a:ext cx="6659563" cy="215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784208"/>
            <a:ext cx="914400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pic>
        <p:nvPicPr>
          <p:cNvPr id="8" name="Picture 2" descr="http://www.paysmeslaygrez.fr/var/ezflow_site/storage/images/le-pays-de-meslay-grez/les-communes2/la-bazouge-de-chemere/4098-2-fre-FR/La-Bazouge-de-Chemere_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8418" y="1143005"/>
            <a:ext cx="6682200" cy="5011652"/>
          </a:xfrm>
          <a:prstGeom prst="rect">
            <a:avLst/>
          </a:prstGeom>
          <a:noFill/>
        </p:spPr>
      </p:pic>
      <p:pic>
        <p:nvPicPr>
          <p:cNvPr id="9" name="Image 8" descr="P10801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6138" y="1143005"/>
            <a:ext cx="6792107" cy="5094081"/>
          </a:xfrm>
          <a:prstGeom prst="rect">
            <a:avLst/>
          </a:prstGeom>
        </p:spPr>
      </p:pic>
      <p:pic>
        <p:nvPicPr>
          <p:cNvPr id="10" name="Image 9" descr="3A7A8805.JPG"/>
          <p:cNvPicPr>
            <a:picLocks noChangeAspect="1"/>
          </p:cNvPicPr>
          <p:nvPr/>
        </p:nvPicPr>
        <p:blipFill>
          <a:blip r:embed="rId4" cstate="print">
            <a:lum bright="-10000" contrast="17000"/>
          </a:blip>
          <a:stretch>
            <a:fillRect/>
          </a:stretch>
        </p:blipFill>
        <p:spPr>
          <a:xfrm>
            <a:off x="1071538" y="1142984"/>
            <a:ext cx="7715336" cy="51435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549275"/>
            <a:ext cx="9144000" cy="7143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20713"/>
            <a:ext cx="6659563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79388" y="0"/>
            <a:ext cx="288925" cy="666908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" name="Rectangle 5"/>
          <p:cNvSpPr/>
          <p:nvPr/>
        </p:nvSpPr>
        <p:spPr bwMode="auto">
          <a:xfrm>
            <a:off x="428596" y="2571744"/>
            <a:ext cx="936625" cy="6365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latin typeface="Berlin Sans FB Demi" panose="020E0802020502020306" pitchFamily="34" charset="0"/>
              </a:rPr>
              <a:t>réunion de lancement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69230" y="3656013"/>
            <a:ext cx="1570038" cy="5857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latin typeface="Berlin Sans FB Demi" panose="020E0802020502020306" pitchFamily="34" charset="0"/>
              </a:rPr>
              <a:t>Expertise de terrain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1331938" y="5286388"/>
            <a:ext cx="1439862" cy="6254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latin typeface="Berlin Sans FB Demi" panose="020E0802020502020306" pitchFamily="34" charset="0"/>
              </a:rPr>
              <a:t>Réunion COPIL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986755" y="4346575"/>
            <a:ext cx="1497013" cy="59372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latin typeface="Berlin Sans FB Demi" panose="020E0802020502020306" pitchFamily="34" charset="0"/>
              </a:rPr>
              <a:t>Saisie des données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7929586" y="3507586"/>
            <a:ext cx="1074737" cy="63579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latin typeface="Berlin Sans FB Demi" panose="020E0802020502020306" pitchFamily="34" charset="0"/>
              </a:rPr>
              <a:t>Dépôt officiel de la DIG</a:t>
            </a:r>
          </a:p>
        </p:txBody>
      </p:sp>
      <p:cxnSp>
        <p:nvCxnSpPr>
          <p:cNvPr id="18" name="Connecteur en arc 17"/>
          <p:cNvCxnSpPr/>
          <p:nvPr/>
        </p:nvCxnSpPr>
        <p:spPr bwMode="auto">
          <a:xfrm>
            <a:off x="463550" y="2219325"/>
            <a:ext cx="8675688" cy="3786188"/>
          </a:xfrm>
          <a:prstGeom prst="curvedConnector3">
            <a:avLst/>
          </a:prstGeom>
          <a:ln w="415925">
            <a:solidFill>
              <a:schemeClr val="accent4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 bwMode="auto">
          <a:xfrm>
            <a:off x="3347864" y="1549400"/>
            <a:ext cx="0" cy="4124325"/>
          </a:xfrm>
          <a:prstGeom prst="line">
            <a:avLst/>
          </a:prstGeom>
          <a:ln w="41275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 rot="16200000" flipV="1">
            <a:off x="1310518" y="3953732"/>
            <a:ext cx="2649476" cy="15836"/>
          </a:xfrm>
          <a:prstGeom prst="straightConnector1">
            <a:avLst/>
          </a:prstGeom>
          <a:ln w="317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V="1">
            <a:off x="2269455" y="2492375"/>
            <a:ext cx="0" cy="1854200"/>
          </a:xfrm>
          <a:prstGeom prst="straightConnector1">
            <a:avLst/>
          </a:prstGeom>
          <a:ln w="317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>
            <a:stCxn id="48" idx="0"/>
          </p:cNvCxnSpPr>
          <p:nvPr/>
        </p:nvCxnSpPr>
        <p:spPr>
          <a:xfrm rot="5400000" flipH="1" flipV="1">
            <a:off x="5274871" y="4292215"/>
            <a:ext cx="1874855" cy="5551"/>
          </a:xfrm>
          <a:prstGeom prst="straightConnector1">
            <a:avLst/>
          </a:prstGeom>
          <a:ln w="317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1115616" y="980728"/>
            <a:ext cx="2060271" cy="936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Phase 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1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  <a:p>
            <a:pPr algn="ctr">
              <a:defRPr/>
            </a:pP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Etat des lieux diagnostic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cxnSp>
        <p:nvCxnSpPr>
          <p:cNvPr id="41" name="Connecteur droit 40"/>
          <p:cNvCxnSpPr/>
          <p:nvPr/>
        </p:nvCxnSpPr>
        <p:spPr bwMode="auto">
          <a:xfrm>
            <a:off x="7164288" y="1638300"/>
            <a:ext cx="0" cy="4367213"/>
          </a:xfrm>
          <a:prstGeom prst="line">
            <a:avLst/>
          </a:prstGeom>
          <a:ln w="41275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5325169" y="980728"/>
            <a:ext cx="1766887" cy="936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Phase 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3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  <a:p>
            <a:pPr algn="ctr">
              <a:defRPr/>
            </a:pP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Programme d’actions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271196" y="1550988"/>
            <a:ext cx="1765300" cy="1157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Phase 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4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  <a:p>
            <a:pPr algn="ctr">
              <a:defRPr/>
            </a:pP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Déclaration d’Intérêt Générale</a:t>
            </a:r>
          </a:p>
        </p:txBody>
      </p:sp>
      <p:cxnSp>
        <p:nvCxnSpPr>
          <p:cNvPr id="44" name="Connecteur droit avec flèche 43"/>
          <p:cNvCxnSpPr/>
          <p:nvPr/>
        </p:nvCxnSpPr>
        <p:spPr>
          <a:xfrm flipV="1">
            <a:off x="1583655" y="2335213"/>
            <a:ext cx="0" cy="1333500"/>
          </a:xfrm>
          <a:prstGeom prst="straightConnector1">
            <a:avLst/>
          </a:prstGeom>
          <a:ln w="317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 bwMode="auto">
          <a:xfrm>
            <a:off x="5489591" y="5232417"/>
            <a:ext cx="1439863" cy="6254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latin typeface="Berlin Sans FB Demi" panose="020E0802020502020306" pitchFamily="34" charset="0"/>
              </a:rPr>
              <a:t>Réunion COPIL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539750" y="0"/>
            <a:ext cx="86042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Le planning de l’étude</a:t>
            </a:r>
            <a:endParaRPr lang="fr-FR" sz="2000" i="1" dirty="0">
              <a:latin typeface="Gadugi" panose="020B0502040204020203" pitchFamily="34" charset="0"/>
            </a:endParaRPr>
          </a:p>
        </p:txBody>
      </p:sp>
      <p:cxnSp>
        <p:nvCxnSpPr>
          <p:cNvPr id="27" name="Connecteur droit avec flèche 26"/>
          <p:cNvCxnSpPr>
            <a:stCxn id="36" idx="0"/>
          </p:cNvCxnSpPr>
          <p:nvPr/>
        </p:nvCxnSpPr>
        <p:spPr>
          <a:xfrm flipH="1" flipV="1">
            <a:off x="4149328" y="3343275"/>
            <a:ext cx="1" cy="1925637"/>
          </a:xfrm>
          <a:prstGeom prst="straightConnector1">
            <a:avLst/>
          </a:prstGeom>
          <a:ln w="317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 bwMode="auto">
          <a:xfrm>
            <a:off x="5258991" y="1638300"/>
            <a:ext cx="0" cy="4367213"/>
          </a:xfrm>
          <a:prstGeom prst="line">
            <a:avLst/>
          </a:prstGeom>
          <a:ln w="41275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419872" y="980728"/>
            <a:ext cx="1766887" cy="936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Phase 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2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  <a:p>
            <a:pPr algn="ctr">
              <a:defRPr/>
            </a:pP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Enjeux objectifs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3429397" y="5268912"/>
            <a:ext cx="1439863" cy="6254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latin typeface="Berlin Sans FB Demi" panose="020E0802020502020306" pitchFamily="34" charset="0"/>
              </a:rPr>
              <a:t>Réunion COPIL</a:t>
            </a:r>
          </a:p>
        </p:txBody>
      </p:sp>
      <p:sp>
        <p:nvSpPr>
          <p:cNvPr id="51" name="Rectangle 50"/>
          <p:cNvSpPr/>
          <p:nvPr/>
        </p:nvSpPr>
        <p:spPr bwMode="auto">
          <a:xfrm>
            <a:off x="7286676" y="4714884"/>
            <a:ext cx="1785918" cy="121444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Dépôt commun des commissions territoriales du JAVO automne 2019</a:t>
            </a:r>
            <a:endParaRPr lang="fr-FR" sz="1200" dirty="0">
              <a:solidFill>
                <a:schemeClr val="tx1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25119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39750" y="1"/>
            <a:ext cx="86042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Le </a:t>
            </a: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programme d’actions – </a:t>
            </a:r>
            <a:r>
              <a:rPr lang="fr-FR" sz="2000" i="1" dirty="0" smtClean="0">
                <a:latin typeface="Gadugi" panose="020B0502040204020203" pitchFamily="34" charset="0"/>
                <a:cs typeface="Tahoma" pitchFamily="34" charset="0"/>
              </a:rPr>
              <a:t>exemples de réalisations: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				</a:t>
            </a:r>
            <a:r>
              <a:rPr lang="fr-FR" sz="2000" dirty="0" smtClean="0"/>
              <a:t>Dynamiser et diversifier les écoulements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/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>
              <a:latin typeface="Calibri" pitchFamily="34" charset="0"/>
              <a:cs typeface="Calibri" pitchFamily="34" charset="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i="1" dirty="0">
              <a:latin typeface="Gadugi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84208"/>
            <a:ext cx="6659563" cy="215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784208"/>
            <a:ext cx="914400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pic>
        <p:nvPicPr>
          <p:cNvPr id="8" name="Picture 2" descr="C:\Users\Yohann\Desktop\Photos à ranger\IMG_01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285860"/>
            <a:ext cx="6572296" cy="4929222"/>
          </a:xfrm>
          <a:prstGeom prst="rect">
            <a:avLst/>
          </a:prstGeom>
          <a:noFill/>
        </p:spPr>
      </p:pic>
      <p:pic>
        <p:nvPicPr>
          <p:cNvPr id="9" name="Picture 1" descr="C:\Users\Yohann\Desktop\Photos à ranger\DSCN11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1285860"/>
            <a:ext cx="6572296" cy="4929223"/>
          </a:xfrm>
          <a:prstGeom prst="rect">
            <a:avLst/>
          </a:prstGeom>
          <a:noFill/>
        </p:spPr>
      </p:pic>
      <p:pic>
        <p:nvPicPr>
          <p:cNvPr id="10" name="Image 9" descr="IMG_67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728" y="1285860"/>
            <a:ext cx="6715172" cy="4929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39750" y="1"/>
            <a:ext cx="86042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Le </a:t>
            </a: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programme d’actions – </a:t>
            </a:r>
            <a:r>
              <a:rPr lang="fr-FR" sz="2000" i="1" dirty="0" smtClean="0">
                <a:latin typeface="Gadugi" panose="020B0502040204020203" pitchFamily="34" charset="0"/>
                <a:cs typeface="Tahoma" pitchFamily="34" charset="0"/>
              </a:rPr>
              <a:t>exemples de réalisations: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				D</a:t>
            </a:r>
            <a:r>
              <a:rPr lang="fr-FR" sz="2000" dirty="0" smtClean="0"/>
              <a:t>ynamiser et diversifier les écoulements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/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>
              <a:latin typeface="Calibri" pitchFamily="34" charset="0"/>
              <a:cs typeface="Calibri" pitchFamily="34" charset="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i="1" dirty="0">
              <a:latin typeface="Gadugi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84208"/>
            <a:ext cx="6659563" cy="215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784208"/>
            <a:ext cx="914400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pic>
        <p:nvPicPr>
          <p:cNvPr id="8" name="Picture 2" descr="C:\Users\Yohann\Desktop\tofs\VAIGE\La Bazouge de Chémeré\IMG_1248.JPG"/>
          <p:cNvPicPr>
            <a:picLocks noChangeAspect="1" noChangeArrowheads="1"/>
          </p:cNvPicPr>
          <p:nvPr/>
        </p:nvPicPr>
        <p:blipFill>
          <a:blip r:embed="rId2" cstate="print">
            <a:lum contrast="17000"/>
          </a:blip>
          <a:srcRect/>
          <a:stretch>
            <a:fillRect/>
          </a:stretch>
        </p:blipFill>
        <p:spPr bwMode="auto">
          <a:xfrm>
            <a:off x="1489174" y="1285860"/>
            <a:ext cx="6726163" cy="4857785"/>
          </a:xfrm>
          <a:prstGeom prst="rect">
            <a:avLst/>
          </a:prstGeom>
          <a:noFill/>
        </p:spPr>
      </p:pic>
      <p:pic>
        <p:nvPicPr>
          <p:cNvPr id="9" name="Picture 3" descr="C:\Users\Yohann\Desktop\tofs\VAIGE\La Bazouge de Chémeré\IMG_8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285860"/>
            <a:ext cx="7286676" cy="485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39750" y="1"/>
            <a:ext cx="86042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Le </a:t>
            </a: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programme d’actions – </a:t>
            </a:r>
            <a:r>
              <a:rPr lang="fr-FR" sz="2000" i="1" dirty="0" smtClean="0">
                <a:latin typeface="Gadugi" panose="020B0502040204020203" pitchFamily="34" charset="0"/>
                <a:cs typeface="Tahoma" pitchFamily="34" charset="0"/>
              </a:rPr>
              <a:t>exemples de réalisations: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000" dirty="0" smtClean="0">
                <a:latin typeface="Arial" pitchFamily="34" charset="0"/>
                <a:cs typeface="Arial" pitchFamily="34" charset="0"/>
              </a:rPr>
              <a:t>				Limiter l’érosion et l’apport de sédiments 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/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>
              <a:latin typeface="Calibri" pitchFamily="34" charset="0"/>
              <a:cs typeface="Calibri" pitchFamily="34" charset="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i="1" dirty="0">
              <a:latin typeface="Gadugi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84208"/>
            <a:ext cx="6659563" cy="215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784208"/>
            <a:ext cx="914400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pic>
        <p:nvPicPr>
          <p:cNvPr id="10" name="Picture 3" descr="C:\Users\Yohann\Desktop\Dossier Taf\Transfert Boulot\YOHANN\Yohann Lucas\LES SYNDICATS\PHOTO\embacle\Photo 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9251" y="1357298"/>
            <a:ext cx="6418121" cy="4813591"/>
          </a:xfrm>
          <a:prstGeom prst="rect">
            <a:avLst/>
          </a:prstGeom>
          <a:noFill/>
        </p:spPr>
      </p:pic>
      <p:pic>
        <p:nvPicPr>
          <p:cNvPr id="11" name="Picture 2" descr="C:\Users\Yohann\Desktop\Dossier Taf\Transfert Boulot\YOHANN\Yohann Lucas\LES SYNDICATS\PHOTO\embacle\Photo 394.jpg"/>
          <p:cNvPicPr>
            <a:picLocks noChangeAspect="1" noChangeArrowheads="1"/>
          </p:cNvPicPr>
          <p:nvPr/>
        </p:nvPicPr>
        <p:blipFill>
          <a:blip r:embed="rId3" cstate="print"/>
          <a:srcRect l="-1786" r="2680" b="13096"/>
          <a:stretch>
            <a:fillRect/>
          </a:stretch>
        </p:blipFill>
        <p:spPr bwMode="auto">
          <a:xfrm>
            <a:off x="1214414" y="1357298"/>
            <a:ext cx="7429552" cy="48861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39750" y="1"/>
            <a:ext cx="86042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Le </a:t>
            </a: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programme d’actions – </a:t>
            </a:r>
            <a:r>
              <a:rPr lang="fr-FR" sz="2000" i="1" dirty="0" smtClean="0">
                <a:latin typeface="Gadugi" panose="020B0502040204020203" pitchFamily="34" charset="0"/>
                <a:cs typeface="Tahoma" pitchFamily="34" charset="0"/>
              </a:rPr>
              <a:t>exemples de réalisations: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				Limiter l’érosion et l’apports de sédiments</a:t>
            </a:r>
            <a:endParaRPr lang="fr-FR" sz="2000" dirty="0" smtClean="0"/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/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>
              <a:latin typeface="Calibri" pitchFamily="34" charset="0"/>
              <a:cs typeface="Calibri" pitchFamily="34" charset="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i="1" dirty="0">
              <a:latin typeface="Gadugi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84208"/>
            <a:ext cx="6659563" cy="215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784208"/>
            <a:ext cx="914400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pic>
        <p:nvPicPr>
          <p:cNvPr id="10" name="Picture 2" descr="C:\Users\Yohann\Desktop\Dossier Taf\Transfert Boulot\YOHANN\Yohann Lucas\LES SYNDICATS\VICOIN\PHOTOS\Port-Brillet\reprise de berge dans usine PEBECO\DSCN08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6620" y="1214422"/>
            <a:ext cx="6836344" cy="5127260"/>
          </a:xfrm>
          <a:prstGeom prst="rect">
            <a:avLst/>
          </a:prstGeom>
          <a:noFill/>
        </p:spPr>
      </p:pic>
      <p:pic>
        <p:nvPicPr>
          <p:cNvPr id="11" name="Picture 4" descr="C:\Users\Yohann\Desktop\Dossier Taf\Transfert Boulot\YOHANN\Yohann Lucas\LES SYNDICATS\VICOIN\PHOTOS\Port-Brillet\reprise de berge dans usine PEBECO\DSCN09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214422"/>
            <a:ext cx="6858048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39750" y="1"/>
            <a:ext cx="86042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Le </a:t>
            </a: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programme d’actions – </a:t>
            </a:r>
            <a:r>
              <a:rPr lang="fr-FR" sz="2000" i="1" dirty="0" smtClean="0">
                <a:latin typeface="Gadugi" panose="020B0502040204020203" pitchFamily="34" charset="0"/>
                <a:cs typeface="Tahoma" pitchFamily="34" charset="0"/>
              </a:rPr>
              <a:t>exemples de réalisations: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				Limiter l’érosion et l’apport de sédiments</a:t>
            </a:r>
            <a:endParaRPr lang="fr-FR" sz="2000" dirty="0" smtClean="0"/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/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>
              <a:latin typeface="Calibri" pitchFamily="34" charset="0"/>
              <a:cs typeface="Calibri" pitchFamily="34" charset="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i="1" dirty="0">
              <a:latin typeface="Gadugi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84208"/>
            <a:ext cx="6659563" cy="215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784208"/>
            <a:ext cx="914400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pic>
        <p:nvPicPr>
          <p:cNvPr id="8" name="Picture 3" descr="C:\Users\Yohann\Desktop\Dossier Taf\Transfert Boulot\YOHANN\Yohann Lucas\LES SYNDICATS\VICOIN\PHOTOS\Port-Brillet\reprise de berge dans usine PEBECO\DSCN08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1319" y="1321556"/>
            <a:ext cx="6784488" cy="5088367"/>
          </a:xfrm>
          <a:prstGeom prst="rect">
            <a:avLst/>
          </a:prstGeom>
          <a:noFill/>
        </p:spPr>
      </p:pic>
      <p:pic>
        <p:nvPicPr>
          <p:cNvPr id="9" name="Image 8" descr="P10802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166" y="1214422"/>
            <a:ext cx="6905642" cy="517923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39750" y="1"/>
            <a:ext cx="86042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Le </a:t>
            </a: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programme d’actions – </a:t>
            </a:r>
            <a:r>
              <a:rPr lang="fr-FR" sz="2000" i="1" dirty="0" smtClean="0">
                <a:latin typeface="Gadugi" panose="020B0502040204020203" pitchFamily="34" charset="0"/>
                <a:cs typeface="Tahoma" pitchFamily="34" charset="0"/>
              </a:rPr>
              <a:t>exemples de réalisations: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				Limiter l’érosion et l’apport de sédiments</a:t>
            </a:r>
            <a:endParaRPr lang="fr-FR" sz="2000" dirty="0" smtClean="0"/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/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>
              <a:latin typeface="Calibri" pitchFamily="34" charset="0"/>
              <a:cs typeface="Calibri" pitchFamily="34" charset="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i="1" dirty="0">
              <a:latin typeface="Gadugi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84208"/>
            <a:ext cx="6659563" cy="215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784208"/>
            <a:ext cx="914400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pic>
        <p:nvPicPr>
          <p:cNvPr id="10" name="Image 9" descr="DSCN1068.JPG"/>
          <p:cNvPicPr>
            <a:picLocks noChangeAspect="1"/>
          </p:cNvPicPr>
          <p:nvPr/>
        </p:nvPicPr>
        <p:blipFill>
          <a:blip r:embed="rId2" cstate="print">
            <a:lum bright="-24000" contrast="14000"/>
          </a:blip>
          <a:stretch>
            <a:fillRect/>
          </a:stretch>
        </p:blipFill>
        <p:spPr>
          <a:xfrm>
            <a:off x="1714481" y="1428736"/>
            <a:ext cx="6286544" cy="4714908"/>
          </a:xfrm>
          <a:prstGeom prst="rect">
            <a:avLst/>
          </a:prstGeom>
        </p:spPr>
      </p:pic>
      <p:pic>
        <p:nvPicPr>
          <p:cNvPr id="11" name="Image 10" descr="DSCN00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4480" y="1428736"/>
            <a:ext cx="6286545" cy="4714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_03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59235" y="1357298"/>
            <a:ext cx="6484665" cy="486349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429124" y="1357298"/>
            <a:ext cx="2563195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Fascinage de saule</a:t>
            </a:r>
            <a:endParaRPr lang="fr-FR" dirty="0"/>
          </a:p>
        </p:txBody>
      </p:sp>
      <p:pic>
        <p:nvPicPr>
          <p:cNvPr id="6" name="Picture 2" descr="C:\Users\Yohann\Desktop\tofs\VAIGE\La Bazouge de Chémeré\IMG_1083.JPG"/>
          <p:cNvPicPr>
            <a:picLocks noChangeAspect="1" noChangeArrowheads="1"/>
          </p:cNvPicPr>
          <p:nvPr/>
        </p:nvPicPr>
        <p:blipFill>
          <a:blip r:embed="rId3" cstate="print">
            <a:lum bright="-17000" contrast="8000"/>
          </a:blip>
          <a:srcRect/>
          <a:stretch>
            <a:fillRect/>
          </a:stretch>
        </p:blipFill>
        <p:spPr bwMode="auto">
          <a:xfrm>
            <a:off x="1643042" y="1357298"/>
            <a:ext cx="6506573" cy="4879930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3357554" y="1357298"/>
            <a:ext cx="3286148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Géofilet</a:t>
            </a:r>
            <a:r>
              <a:rPr lang="fr-FR" dirty="0" smtClean="0"/>
              <a:t> en fibre de </a:t>
            </a:r>
          </a:p>
          <a:p>
            <a:pPr algn="ctr"/>
            <a:r>
              <a:rPr lang="fr-FR" dirty="0" smtClean="0"/>
              <a:t>coco biodégradable</a:t>
            </a:r>
            <a:endParaRPr lang="fr-FR" dirty="0"/>
          </a:p>
        </p:txBody>
      </p:sp>
      <p:pic>
        <p:nvPicPr>
          <p:cNvPr id="8" name="Picture 2" descr="IMG 6676"/>
          <p:cNvPicPr>
            <a:picLocks noChangeAspect="1" noChangeArrowheads="1"/>
          </p:cNvPicPr>
          <p:nvPr/>
        </p:nvPicPr>
        <p:blipFill>
          <a:blip r:embed="rId4" cstate="print"/>
          <a:srcRect l="19000" t="20000"/>
          <a:stretch>
            <a:fillRect/>
          </a:stretch>
        </p:blipFill>
        <p:spPr bwMode="auto">
          <a:xfrm>
            <a:off x="1643042" y="1357298"/>
            <a:ext cx="6572295" cy="4868368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2285984" y="1357298"/>
            <a:ext cx="5455006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Stabilisation de berge ou banquette par natte en </a:t>
            </a:r>
            <a:r>
              <a:rPr lang="fr-FR" dirty="0" err="1" smtClean="0"/>
              <a:t>géofilet</a:t>
            </a:r>
            <a:r>
              <a:rPr lang="fr-FR" dirty="0" smtClean="0"/>
              <a:t> coco </a:t>
            </a:r>
            <a:r>
              <a:rPr lang="fr-FR" dirty="0" err="1" smtClean="0"/>
              <a:t>prévégétalisée</a:t>
            </a:r>
            <a:r>
              <a:rPr lang="fr-FR" dirty="0" smtClean="0"/>
              <a:t> en hélophytes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539750" y="1"/>
            <a:ext cx="86042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Le </a:t>
            </a: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programme d’actions – </a:t>
            </a:r>
            <a:r>
              <a:rPr lang="fr-FR" sz="2000" i="1" dirty="0" smtClean="0">
                <a:latin typeface="Gadugi" panose="020B0502040204020203" pitchFamily="34" charset="0"/>
                <a:cs typeface="Tahoma" pitchFamily="34" charset="0"/>
              </a:rPr>
              <a:t>exemples de réalisations: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				Restaurer les berges et banquettes en génie végétale</a:t>
            </a:r>
            <a:endParaRPr lang="fr-FR" sz="2000" dirty="0" smtClean="0"/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/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>
              <a:latin typeface="Calibri" pitchFamily="34" charset="0"/>
              <a:cs typeface="Calibri" pitchFamily="34" charset="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i="1" dirty="0">
              <a:latin typeface="Gadugi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784208"/>
            <a:ext cx="6659563" cy="215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784208"/>
            <a:ext cx="914400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39750" y="1"/>
            <a:ext cx="86042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Le </a:t>
            </a: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programme d’actions – </a:t>
            </a:r>
            <a:r>
              <a:rPr lang="fr-FR" sz="2000" i="1" dirty="0" smtClean="0">
                <a:latin typeface="Gadugi" panose="020B0502040204020203" pitchFamily="34" charset="0"/>
                <a:cs typeface="Tahoma" pitchFamily="34" charset="0"/>
              </a:rPr>
              <a:t>exemples de réalisations: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					Structurer la </a:t>
            </a:r>
            <a:r>
              <a:rPr lang="fr-FR" sz="2000" dirty="0" err="1" smtClean="0">
                <a:latin typeface="Calibri" pitchFamily="34" charset="0"/>
                <a:cs typeface="Calibri" pitchFamily="34" charset="0"/>
              </a:rPr>
              <a:t>ripisylve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 et le lit majeur</a:t>
            </a:r>
            <a:endParaRPr lang="fr-FR" sz="2000" dirty="0" smtClean="0"/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/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>
              <a:latin typeface="Calibri" pitchFamily="34" charset="0"/>
              <a:cs typeface="Calibri" pitchFamily="34" charset="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i="1" dirty="0">
              <a:latin typeface="Gadugi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84208"/>
            <a:ext cx="6659563" cy="215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784208"/>
            <a:ext cx="914400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pic>
        <p:nvPicPr>
          <p:cNvPr id="8" name="Image 7" descr="la_vaige_-_bourg_de_pre_aux.jpg"/>
          <p:cNvPicPr>
            <a:picLocks noChangeAspect="1"/>
          </p:cNvPicPr>
          <p:nvPr/>
        </p:nvPicPr>
        <p:blipFill>
          <a:blip r:embed="rId2" cstate="print"/>
          <a:srcRect l="39456" b="41211"/>
          <a:stretch>
            <a:fillRect/>
          </a:stretch>
        </p:blipFill>
        <p:spPr>
          <a:xfrm>
            <a:off x="1371948" y="1500175"/>
            <a:ext cx="6629076" cy="482621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866774" y="1526434"/>
            <a:ext cx="3705489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Intervention sur la </a:t>
            </a:r>
            <a:r>
              <a:rPr lang="fr-FR" dirty="0" err="1" smtClean="0"/>
              <a:t>ripisylve</a:t>
            </a:r>
            <a:r>
              <a:rPr lang="fr-FR" dirty="0" smtClean="0"/>
              <a:t> par coupe sélective</a:t>
            </a:r>
            <a:endParaRPr lang="fr-FR" dirty="0"/>
          </a:p>
        </p:txBody>
      </p:sp>
      <p:pic>
        <p:nvPicPr>
          <p:cNvPr id="10" name="Image 9" descr="DSCN00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64332" y="1500174"/>
            <a:ext cx="6708129" cy="4829853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166100" y="1500175"/>
            <a:ext cx="3120412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Reconstituer une </a:t>
            </a:r>
            <a:r>
              <a:rPr lang="fr-FR" dirty="0" err="1" smtClean="0"/>
              <a:t>ripisve</a:t>
            </a:r>
            <a:r>
              <a:rPr lang="fr-FR" dirty="0" smtClean="0"/>
              <a:t> le long des berge</a:t>
            </a:r>
            <a:endParaRPr lang="fr-FR" dirty="0"/>
          </a:p>
        </p:txBody>
      </p:sp>
      <p:pic>
        <p:nvPicPr>
          <p:cNvPr id="12" name="Image 11" descr="IMG_2216.JPG"/>
          <p:cNvPicPr>
            <a:picLocks noChangeAspect="1"/>
          </p:cNvPicPr>
          <p:nvPr/>
        </p:nvPicPr>
        <p:blipFill>
          <a:blip r:embed="rId4" cstate="print">
            <a:lum contrast="35000"/>
          </a:blip>
          <a:stretch>
            <a:fillRect/>
          </a:stretch>
        </p:blipFill>
        <p:spPr>
          <a:xfrm>
            <a:off x="1364332" y="1428737"/>
            <a:ext cx="6708129" cy="4857784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880348" y="1428737"/>
            <a:ext cx="3120412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Reconstitution de talus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39750" y="1"/>
            <a:ext cx="860425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Le </a:t>
            </a: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programme d’actions – </a:t>
            </a:r>
            <a:r>
              <a:rPr lang="fr-FR" sz="2000" i="1" dirty="0" smtClean="0">
                <a:latin typeface="Gadugi" panose="020B0502040204020203" pitchFamily="34" charset="0"/>
                <a:cs typeface="Tahoma" pitchFamily="34" charset="0"/>
              </a:rPr>
              <a:t>exemples de réalisations: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				 Structurer la </a:t>
            </a:r>
            <a:r>
              <a:rPr lang="fr-FR" sz="2000" dirty="0" err="1" smtClean="0">
                <a:latin typeface="Calibri" pitchFamily="34" charset="0"/>
                <a:cs typeface="Calibri" pitchFamily="34" charset="0"/>
              </a:rPr>
              <a:t>ripisylve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 et le lit majeur</a:t>
            </a:r>
            <a:endParaRPr lang="fr-FR" sz="2000" dirty="0" smtClean="0"/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>
              <a:latin typeface="Calibri" pitchFamily="34" charset="0"/>
              <a:cs typeface="Calibri" pitchFamily="34" charset="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i="1" dirty="0">
              <a:latin typeface="Gadugi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84208"/>
            <a:ext cx="6659563" cy="215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784208"/>
            <a:ext cx="914400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pic>
        <p:nvPicPr>
          <p:cNvPr id="8" name="Image 7" descr="2016-09-14 10.33.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7585" y="1393018"/>
            <a:ext cx="6358911" cy="476918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186793" y="1500175"/>
            <a:ext cx="2715623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Frayère </a:t>
            </a:r>
          </a:p>
          <a:p>
            <a:pPr algn="ctr"/>
            <a:r>
              <a:rPr lang="fr-FR" dirty="0" smtClean="0"/>
              <a:t>multi-espèces</a:t>
            </a:r>
            <a:endParaRPr lang="fr-FR" dirty="0"/>
          </a:p>
        </p:txBody>
      </p:sp>
      <p:pic>
        <p:nvPicPr>
          <p:cNvPr id="10" name="Image 9" descr="GetAttachmentThumbnai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2531" y="1428736"/>
            <a:ext cx="6401588" cy="4811193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472545" y="1428737"/>
            <a:ext cx="2715623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Bras mort (</a:t>
            </a:r>
            <a:r>
              <a:rPr lang="fr-FR" dirty="0" err="1" smtClean="0"/>
              <a:t>sedondaire</a:t>
            </a:r>
            <a:r>
              <a:rPr lang="fr-FR" dirty="0" smtClean="0"/>
              <a:t>)</a:t>
            </a:r>
            <a:endParaRPr lang="fr-FR" dirty="0"/>
          </a:p>
        </p:txBody>
      </p:sp>
      <p:pic>
        <p:nvPicPr>
          <p:cNvPr id="12" name="Image 11" descr="IMG_0673.JPG"/>
          <p:cNvPicPr>
            <a:picLocks noChangeAspect="1"/>
          </p:cNvPicPr>
          <p:nvPr/>
        </p:nvPicPr>
        <p:blipFill>
          <a:blip r:embed="rId4" cstate="print">
            <a:lum bright="5000"/>
          </a:blip>
          <a:stretch>
            <a:fillRect/>
          </a:stretch>
        </p:blipFill>
        <p:spPr>
          <a:xfrm>
            <a:off x="1285852" y="1357298"/>
            <a:ext cx="7009738" cy="4929222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901173" y="1357298"/>
            <a:ext cx="1813835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Mare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39750" y="1"/>
            <a:ext cx="86042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Le </a:t>
            </a: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programme d’actions – </a:t>
            </a:r>
            <a:r>
              <a:rPr lang="fr-FR" sz="2000" i="1" dirty="0" smtClean="0">
                <a:latin typeface="Gadugi" panose="020B0502040204020203" pitchFamily="34" charset="0"/>
                <a:cs typeface="Tahoma" pitchFamily="34" charset="0"/>
              </a:rPr>
              <a:t>exemples de réalisations: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				Communiquer et permettre l’accessibilité pour tous</a:t>
            </a:r>
            <a:endParaRPr lang="fr-FR" sz="2000" dirty="0" smtClean="0"/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/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>
              <a:latin typeface="Calibri" pitchFamily="34" charset="0"/>
              <a:cs typeface="Calibri" pitchFamily="34" charset="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i="1" dirty="0">
              <a:latin typeface="Gadugi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84208"/>
            <a:ext cx="6659563" cy="215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784208"/>
            <a:ext cx="914400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pic>
        <p:nvPicPr>
          <p:cNvPr id="10" name="Image 9" descr="IMG_8138.JPG"/>
          <p:cNvPicPr>
            <a:picLocks noChangeAspect="1"/>
          </p:cNvPicPr>
          <p:nvPr/>
        </p:nvPicPr>
        <p:blipFill>
          <a:blip r:embed="rId2" cstate="print"/>
          <a:srcRect t="25391" r="19531"/>
          <a:stretch>
            <a:fillRect/>
          </a:stretch>
        </p:blipFill>
        <p:spPr>
          <a:xfrm>
            <a:off x="1211820" y="1571612"/>
            <a:ext cx="7254535" cy="471899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858386" y="1610013"/>
            <a:ext cx="406942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Panneau de communication</a:t>
            </a:r>
            <a:endParaRPr lang="fr-FR" dirty="0"/>
          </a:p>
        </p:txBody>
      </p:sp>
      <p:pic>
        <p:nvPicPr>
          <p:cNvPr id="12" name="Image 11" descr="IMG_86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1746" y="1571613"/>
            <a:ext cx="7251979" cy="4788388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929824" y="1643051"/>
            <a:ext cx="406942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Platelage de circulation en </a:t>
            </a:r>
          </a:p>
          <a:p>
            <a:pPr algn="ctr"/>
            <a:r>
              <a:rPr lang="fr-FR" dirty="0" smtClean="0"/>
              <a:t>zone humide</a:t>
            </a:r>
            <a:endParaRPr lang="fr-FR" dirty="0"/>
          </a:p>
        </p:txBody>
      </p:sp>
      <p:pic>
        <p:nvPicPr>
          <p:cNvPr id="14" name="Image 13" descr="_dsc9347-2.jpg"/>
          <p:cNvPicPr>
            <a:picLocks noChangeAspect="1"/>
          </p:cNvPicPr>
          <p:nvPr/>
        </p:nvPicPr>
        <p:blipFill>
          <a:blip r:embed="rId4" cstate="print"/>
          <a:srcRect t="27236" r="48404" b="13230"/>
          <a:stretch>
            <a:fillRect/>
          </a:stretch>
        </p:blipFill>
        <p:spPr>
          <a:xfrm>
            <a:off x="1142976" y="1500174"/>
            <a:ext cx="7342702" cy="4857784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644072" y="1500175"/>
            <a:ext cx="406942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Ponton de pêche à destination de personnes à mobilité réduite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89" y="746948"/>
            <a:ext cx="8753123" cy="61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539750" y="0"/>
            <a:ext cx="86042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Le réseau de l’étude – </a:t>
            </a:r>
            <a:r>
              <a:rPr lang="fr-FR" sz="2000" i="1" dirty="0" smtClean="0">
                <a:latin typeface="Gadugi" panose="020B0502040204020203" pitchFamily="34" charset="0"/>
                <a:cs typeface="Tahoma" pitchFamily="34" charset="0"/>
              </a:rPr>
              <a:t>Contexte de la maitrise d’ouvrage</a:t>
            </a:r>
            <a:endParaRPr lang="fr-FR" sz="2000" i="1" dirty="0">
              <a:latin typeface="Gadugi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549275"/>
            <a:ext cx="9144000" cy="7143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20713"/>
            <a:ext cx="6659563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9388" y="0"/>
            <a:ext cx="288925" cy="666908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38424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9275"/>
            <a:ext cx="6659563" cy="2159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0" y="549275"/>
            <a:ext cx="914400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428596" y="3143248"/>
            <a:ext cx="7181850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ctr" eaLnBrk="1" hangingPunct="1"/>
            <a:r>
              <a:rPr lang="fr-FR" altLang="fr-FR" sz="3000" b="1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Chantier vitrine à </a:t>
            </a:r>
          </a:p>
          <a:p>
            <a:pPr marL="0" indent="0" algn="ctr" eaLnBrk="1" hangingPunct="1"/>
            <a:r>
              <a:rPr lang="fr-FR" altLang="fr-FR" sz="3000" b="1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Saint Germain Le </a:t>
            </a:r>
            <a:r>
              <a:rPr lang="fr-FR" altLang="fr-FR" sz="3000" b="1" dirty="0" err="1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Fouilloux</a:t>
            </a:r>
            <a:endParaRPr lang="fr-FR" altLang="fr-FR" sz="3000" b="1" dirty="0">
              <a:solidFill>
                <a:schemeClr val="bg1">
                  <a:lumMod val="9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57232"/>
            <a:ext cx="6659563" cy="2159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0" y="857232"/>
            <a:ext cx="914400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39750" y="1"/>
            <a:ext cx="860425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Chantier vitrine – Saint Germain Le </a:t>
            </a:r>
            <a:r>
              <a:rPr lang="fr-FR" sz="2800" cap="smal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Fouilloux</a:t>
            </a: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  – 				</a:t>
            </a:r>
            <a:r>
              <a:rPr lang="fr-FR" sz="2000" i="1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cs typeface="Tahoma" pitchFamily="34" charset="0"/>
              </a:rPr>
              <a:t>propositions d’actions: </a:t>
            </a:r>
            <a:r>
              <a:rPr lang="fr-FR" sz="20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Travaux sur la Moyette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/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>
              <a:latin typeface="Calibri" pitchFamily="34" charset="0"/>
              <a:cs typeface="Calibri" pitchFamily="34" charset="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i="1" dirty="0">
              <a:latin typeface="Gadugi" panose="020B0502040204020203" pitchFamily="34" charset="0"/>
            </a:endParaRPr>
          </a:p>
        </p:txBody>
      </p:sp>
      <p:pic>
        <p:nvPicPr>
          <p:cNvPr id="9" name="Image 8"/>
          <p:cNvPicPr/>
          <p:nvPr/>
        </p:nvPicPr>
        <p:blipFill>
          <a:blip r:embed="rId2" cstate="print"/>
          <a:srcRect l="21490" t="19344" r="21025" b="11546"/>
          <a:stretch>
            <a:fillRect/>
          </a:stretch>
        </p:blipFill>
        <p:spPr bwMode="auto">
          <a:xfrm>
            <a:off x="1142976" y="1428736"/>
            <a:ext cx="7143800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Oval 2"/>
          <p:cNvSpPr>
            <a:spLocks noChangeArrowheads="1"/>
          </p:cNvSpPr>
          <p:nvPr/>
        </p:nvSpPr>
        <p:spPr bwMode="auto">
          <a:xfrm rot="660982">
            <a:off x="2446616" y="5193062"/>
            <a:ext cx="2820761" cy="612703"/>
          </a:xfrm>
          <a:prstGeom prst="ellipse">
            <a:avLst/>
          </a:prstGeom>
          <a:solidFill>
            <a:srgbClr val="FFFFFF">
              <a:alpha val="0"/>
            </a:srgb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57232"/>
            <a:ext cx="6659563" cy="2159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0" y="857232"/>
            <a:ext cx="914400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39750" y="1"/>
            <a:ext cx="860425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Chantier vitrine – Saint Germain Le </a:t>
            </a:r>
            <a:r>
              <a:rPr lang="fr-FR" sz="2800" cap="smal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Fouilloux</a:t>
            </a: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  – 				</a:t>
            </a:r>
            <a:r>
              <a:rPr lang="fr-FR" sz="2000" i="1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cs typeface="Tahoma" pitchFamily="34" charset="0"/>
              </a:rPr>
              <a:t>propositions d’actions: </a:t>
            </a:r>
            <a:r>
              <a:rPr lang="fr-FR" sz="20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Travaux sur la Moyette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/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>
              <a:latin typeface="Calibri" pitchFamily="34" charset="0"/>
              <a:cs typeface="Calibri" pitchFamily="34" charset="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i="1" dirty="0">
              <a:latin typeface="Gadugi" panose="020B0502040204020203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000232" y="1357298"/>
            <a:ext cx="5643602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Liste des actions proposées: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857224" y="1928802"/>
            <a:ext cx="142876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Continuité: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2428860" y="1928802"/>
            <a:ext cx="614366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dirty="0" smtClean="0"/>
              <a:t> Mise en charge du pont de la D104</a:t>
            </a:r>
          </a:p>
          <a:p>
            <a:pPr>
              <a:buFontTx/>
              <a:buChar char="-"/>
            </a:pPr>
            <a:r>
              <a:rPr lang="fr-FR" dirty="0" smtClean="0"/>
              <a:t> Mise en charge du pont de la route « du pré du moulin »</a:t>
            </a:r>
            <a:endParaRPr lang="fr-FR" dirty="0"/>
          </a:p>
        </p:txBody>
      </p:sp>
      <p:pic>
        <p:nvPicPr>
          <p:cNvPr id="30722" name="Picture 2" descr="C:\Users\Yohann\Desktop\5DSR\nouveau à trier\2019_02_20\3A7A2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3214686"/>
            <a:ext cx="4193121" cy="279541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pic>
        <p:nvPicPr>
          <p:cNvPr id="30723" name="Picture 3" descr="C:\Users\Yohann\Desktop\5DSR\nouveau à trier\2019_02_20\3A7A25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17894" y="3411140"/>
            <a:ext cx="3750493" cy="250033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57232"/>
            <a:ext cx="6659563" cy="2159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0" y="857232"/>
            <a:ext cx="914400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39750" y="1"/>
            <a:ext cx="860425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Chantier vitrine – Saint Germain Le </a:t>
            </a:r>
            <a:r>
              <a:rPr lang="fr-FR" sz="2800" cap="smal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Fouilloux</a:t>
            </a: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  – 				</a:t>
            </a:r>
            <a:r>
              <a:rPr lang="fr-FR" sz="2000" i="1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cs typeface="Tahoma" pitchFamily="34" charset="0"/>
              </a:rPr>
              <a:t>propositions d’actions: </a:t>
            </a:r>
            <a:r>
              <a:rPr lang="fr-FR" sz="20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Travaux sur la Moyette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/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>
              <a:latin typeface="Calibri" pitchFamily="34" charset="0"/>
              <a:cs typeface="Calibri" pitchFamily="34" charset="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i="1" dirty="0">
              <a:latin typeface="Gadugi" panose="020B0502040204020203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57224" y="1928802"/>
            <a:ext cx="142876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Protection de berge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2428860" y="1928802"/>
            <a:ext cx="6143668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dirty="0" smtClean="0"/>
              <a:t> Mise en place de points d’abreuvements</a:t>
            </a:r>
          </a:p>
          <a:p>
            <a:pPr>
              <a:buFontTx/>
              <a:buChar char="-"/>
            </a:pPr>
            <a:r>
              <a:rPr lang="fr-FR" dirty="0" smtClean="0"/>
              <a:t> Mise en place de fascinage et/ou enrochements</a:t>
            </a:r>
          </a:p>
          <a:p>
            <a:pPr>
              <a:buFontTx/>
              <a:buChar char="-"/>
            </a:pPr>
            <a:r>
              <a:rPr lang="fr-FR" dirty="0" smtClean="0"/>
              <a:t> Terrassement du lit d’un affluent de la Moyette</a:t>
            </a:r>
            <a:endParaRPr lang="fr-FR" dirty="0"/>
          </a:p>
        </p:txBody>
      </p:sp>
      <p:pic>
        <p:nvPicPr>
          <p:cNvPr id="31746" name="Picture 2" descr="C:\Users\Yohann\Desktop\5DSR\nouveau à trier\2019_02_20\3A7A25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3571876"/>
            <a:ext cx="3657373" cy="2438248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pic>
        <p:nvPicPr>
          <p:cNvPr id="31747" name="Picture 3" descr="C:\Users\Yohann\Desktop\5DSR\nouveau à trier\2019_02_20\3A7A25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131598" y="3583782"/>
            <a:ext cx="3500462" cy="2333641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57232"/>
            <a:ext cx="6659563" cy="2159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0" y="857232"/>
            <a:ext cx="914400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39750" y="1"/>
            <a:ext cx="860425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Chantier vitrine – Saint Germain Le </a:t>
            </a:r>
            <a:r>
              <a:rPr lang="fr-FR" sz="2800" cap="smal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Fouilloux</a:t>
            </a: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  – 				</a:t>
            </a:r>
            <a:r>
              <a:rPr lang="fr-FR" sz="2000" i="1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cs typeface="Tahoma" pitchFamily="34" charset="0"/>
              </a:rPr>
              <a:t>propositions d’actions: </a:t>
            </a:r>
            <a:r>
              <a:rPr lang="fr-FR" sz="20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Travaux sur la Moyette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/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>
              <a:latin typeface="Calibri" pitchFamily="34" charset="0"/>
              <a:cs typeface="Calibri" pitchFamily="34" charset="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i="1" dirty="0">
              <a:latin typeface="Gadugi" panose="020B0502040204020203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57224" y="1928802"/>
            <a:ext cx="178595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Diversification des habitats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928926" y="1928802"/>
            <a:ext cx="5857916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dirty="0" smtClean="0"/>
              <a:t> Mise en place de granulats dans le lit du cours d’eau</a:t>
            </a:r>
          </a:p>
          <a:p>
            <a:pPr>
              <a:buFontTx/>
              <a:buChar char="-"/>
            </a:pPr>
            <a:r>
              <a:rPr lang="fr-FR" dirty="0" smtClean="0"/>
              <a:t> Mise en place de blocs d’enrochement</a:t>
            </a:r>
          </a:p>
        </p:txBody>
      </p:sp>
      <p:pic>
        <p:nvPicPr>
          <p:cNvPr id="32770" name="Picture 2" descr="C:\Users\Yohann\Desktop\5DSR\nouveau à trier\2019_02_20\3A7A25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2928934"/>
            <a:ext cx="5121815" cy="34145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57232"/>
            <a:ext cx="6659563" cy="2159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0" y="857232"/>
            <a:ext cx="914400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39750" y="1"/>
            <a:ext cx="860425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Chantier vitrine – Saint Germain Le </a:t>
            </a:r>
            <a:r>
              <a:rPr lang="fr-FR" sz="2800" cap="smal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Fouilloux</a:t>
            </a: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  – 				</a:t>
            </a:r>
            <a:r>
              <a:rPr lang="fr-FR" sz="2000" i="1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cs typeface="Tahoma" pitchFamily="34" charset="0"/>
              </a:rPr>
              <a:t>propositions d’actions: </a:t>
            </a:r>
            <a:r>
              <a:rPr lang="fr-FR" sz="20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Travaux sur la Moyette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/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>
              <a:latin typeface="Calibri" pitchFamily="34" charset="0"/>
              <a:cs typeface="Calibri" pitchFamily="34" charset="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i="1" dirty="0">
              <a:latin typeface="Gadugi" panose="020B0502040204020203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57224" y="1643050"/>
            <a:ext cx="142876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Gestion de la </a:t>
            </a:r>
            <a:r>
              <a:rPr lang="fr-FR" dirty="0" err="1" smtClean="0"/>
              <a:t>ripisylve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428860" y="1643050"/>
            <a:ext cx="6143668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dirty="0" smtClean="0"/>
              <a:t> Enlèvement d’embâcles</a:t>
            </a:r>
          </a:p>
          <a:p>
            <a:pPr>
              <a:buFontTx/>
              <a:buChar char="-"/>
            </a:pPr>
            <a:r>
              <a:rPr lang="fr-FR" dirty="0" smtClean="0"/>
              <a:t> Coupe sélective au dessus du lit de rivière</a:t>
            </a:r>
          </a:p>
          <a:p>
            <a:pPr>
              <a:buFontTx/>
              <a:buChar char="-"/>
            </a:pPr>
            <a:r>
              <a:rPr lang="fr-FR" dirty="0" smtClean="0"/>
              <a:t> Abattage de peupliers à risque</a:t>
            </a:r>
            <a:endParaRPr lang="fr-FR" dirty="0"/>
          </a:p>
        </p:txBody>
      </p:sp>
      <p:pic>
        <p:nvPicPr>
          <p:cNvPr id="33794" name="Picture 2" descr="C:\Users\Yohann\Desktop\5DSR\nouveau à trier\2019_02_20\3A7A25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5136974" y="3506969"/>
            <a:ext cx="3468207" cy="2312138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pic>
        <p:nvPicPr>
          <p:cNvPr id="33795" name="Picture 3" descr="C:\Users\Yohann\Desktop\5DSR\nouveau à trier\2019_02_20\3A7A2595.JPG"/>
          <p:cNvPicPr>
            <a:picLocks noChangeAspect="1" noChangeArrowheads="1"/>
          </p:cNvPicPr>
          <p:nvPr/>
        </p:nvPicPr>
        <p:blipFill>
          <a:blip r:embed="rId3" cstate="print"/>
          <a:srcRect l="10510" t="6757" r="35434" b="12159"/>
          <a:stretch>
            <a:fillRect/>
          </a:stretch>
        </p:blipFill>
        <p:spPr bwMode="auto">
          <a:xfrm rot="16200000">
            <a:off x="1428731" y="2928936"/>
            <a:ext cx="3429020" cy="3429023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57232"/>
            <a:ext cx="6659563" cy="2159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0" y="857232"/>
            <a:ext cx="914400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39750" y="1"/>
            <a:ext cx="860425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Chantier vitrine – Saint Germain Le </a:t>
            </a:r>
            <a:r>
              <a:rPr lang="fr-FR" sz="2800" cap="smal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Fouilloux</a:t>
            </a: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  – 				</a:t>
            </a:r>
            <a:r>
              <a:rPr lang="fr-FR" sz="2000" i="1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cs typeface="Tahoma" pitchFamily="34" charset="0"/>
              </a:rPr>
              <a:t>propositions d’actions: </a:t>
            </a:r>
            <a:r>
              <a:rPr lang="fr-FR" sz="20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Travaux sur la Moyette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/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>
              <a:latin typeface="Calibri" pitchFamily="34" charset="0"/>
              <a:cs typeface="Calibri" pitchFamily="34" charset="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i="1" dirty="0">
              <a:latin typeface="Gadugi" panose="020B0502040204020203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28662" y="1714488"/>
            <a:ext cx="185738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Communication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3357554" y="1643050"/>
            <a:ext cx="5143536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dirty="0" smtClean="0"/>
              <a:t> Pose de 3 panneaux</a:t>
            </a:r>
          </a:p>
          <a:p>
            <a:pPr lvl="1">
              <a:buFont typeface="Wingdings" pitchFamily="2" charset="2"/>
              <a:buChar char="v"/>
            </a:pPr>
            <a:r>
              <a:rPr lang="fr-FR" dirty="0" smtClean="0"/>
              <a:t> Méandre / substrat</a:t>
            </a:r>
          </a:p>
          <a:p>
            <a:pPr lvl="1">
              <a:buFont typeface="Wingdings" pitchFamily="2" charset="2"/>
              <a:buChar char="v"/>
            </a:pPr>
            <a:r>
              <a:rPr lang="fr-FR" dirty="0" smtClean="0"/>
              <a:t> Arbres / végétation de berge</a:t>
            </a:r>
          </a:p>
          <a:p>
            <a:pPr lvl="1">
              <a:buFont typeface="Wingdings" pitchFamily="2" charset="2"/>
              <a:buChar char="v"/>
            </a:pPr>
            <a:r>
              <a:rPr lang="fr-FR" dirty="0" smtClean="0"/>
              <a:t> Faune (aquatique, avifaune, insecte)</a:t>
            </a:r>
            <a:endParaRPr lang="fr-FR" dirty="0"/>
          </a:p>
        </p:txBody>
      </p:sp>
      <p:pic>
        <p:nvPicPr>
          <p:cNvPr id="34819" name="Picture 3" descr="C:\Users\Yohann\Desktop\5DSR\nouveau à trier\2019_02_20\3A7A26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963219" y="3680195"/>
            <a:ext cx="3221683" cy="2147789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pic>
        <p:nvPicPr>
          <p:cNvPr id="34820" name="Picture 4" descr="C:\Users\Yohann\Desktop\Dossier Taf\Transfert Boulot\YOHANN\Yohann Lucas\LES SYNDICATS\PHOTO\FAUNE FLORE\ANGUILLE\Photo 362.jpg"/>
          <p:cNvPicPr>
            <a:picLocks noChangeAspect="1" noChangeArrowheads="1"/>
          </p:cNvPicPr>
          <p:nvPr/>
        </p:nvPicPr>
        <p:blipFill>
          <a:blip r:embed="rId3" cstate="print"/>
          <a:srcRect t="18605" b="25581"/>
          <a:stretch>
            <a:fillRect/>
          </a:stretch>
        </p:blipFill>
        <p:spPr bwMode="auto">
          <a:xfrm>
            <a:off x="4500562" y="3929066"/>
            <a:ext cx="4096012" cy="1714512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57232"/>
            <a:ext cx="6659563" cy="2159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0" y="857232"/>
            <a:ext cx="9144000" cy="7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39750" y="1"/>
            <a:ext cx="860425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Chantier vitrine – Saint Germain Le </a:t>
            </a:r>
            <a:r>
              <a:rPr lang="fr-FR" sz="2800" cap="smal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Fouilloux</a:t>
            </a: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  – 				</a:t>
            </a:r>
            <a:r>
              <a:rPr lang="fr-FR" sz="2000" i="1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cs typeface="Tahoma" pitchFamily="34" charset="0"/>
              </a:rPr>
              <a:t>propositions d’actions: </a:t>
            </a:r>
            <a:r>
              <a:rPr lang="fr-FR" sz="20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Travaux sur la Moyette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/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dirty="0" smtClean="0">
              <a:latin typeface="Calibri" pitchFamily="34" charset="0"/>
              <a:cs typeface="Calibri" pitchFamily="34" charset="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endParaRPr lang="fr-FR" sz="2000" i="1" dirty="0">
              <a:latin typeface="Gadugi" panose="020B0502040204020203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28662" y="1714488"/>
            <a:ext cx="185738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Coût</a:t>
            </a:r>
            <a:endParaRPr lang="fr-FR" dirty="0"/>
          </a:p>
        </p:txBody>
      </p:sp>
      <p:graphicFrame>
        <p:nvGraphicFramePr>
          <p:cNvPr id="10" name="Tableau 9"/>
          <p:cNvGraphicFramePr>
            <a:graphicFrameLocks noGrp="1"/>
          </p:cNvGraphicFramePr>
          <p:nvPr/>
        </p:nvGraphicFramePr>
        <p:xfrm>
          <a:off x="2915816" y="2204864"/>
          <a:ext cx="5037956" cy="4101084"/>
        </p:xfrm>
        <a:graphic>
          <a:graphicData uri="http://schemas.openxmlformats.org/drawingml/2006/table">
            <a:tbl>
              <a:tblPr/>
              <a:tblGrid>
                <a:gridCol w="1010131"/>
                <a:gridCol w="1010131"/>
                <a:gridCol w="1010131"/>
                <a:gridCol w="736232"/>
                <a:gridCol w="626054"/>
                <a:gridCol w="81004"/>
                <a:gridCol w="564273"/>
              </a:tblGrid>
              <a:tr h="46892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latin typeface="Arial"/>
                          <a:ea typeface="Calibri"/>
                          <a:cs typeface="Times New Roman"/>
                        </a:rPr>
                        <a:t>Nature des travaux</a:t>
                      </a:r>
                      <a:endParaRPr lang="fr-FR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latin typeface="Arial"/>
                          <a:ea typeface="Calibri"/>
                          <a:cs typeface="Times New Roman"/>
                        </a:rPr>
                        <a:t>Nombre/volume</a:t>
                      </a:r>
                      <a:endParaRPr lang="fr-FR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Coût unitaire (HT)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Coût total (HT)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1261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Installation/replis de chantier et remise en état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forfait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1 000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2 000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5630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Système d’abreuvement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Abreuvoir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900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1 800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15630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Pompe à museau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450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900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5604" marR="55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31261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Apport de terre végétale (si pompe à museau)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30 m3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10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300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5604" marR="55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15630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Terrassement du ruisseau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Forfait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500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500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5630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Filet Géococo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25 m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8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200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5630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Clôture 2 rangs barbelés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120 m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8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960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1261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Reprise de berge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Enrochement (600/800)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15 T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40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600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15630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fascinage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10 m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1 000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5604" marR="55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15630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Recharge granulométrique (10/150)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45 T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40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1 800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1261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Franchissement pont D104 et « route du Pré du Moulin »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Forfait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3 000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3 000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5630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Recharge en blocs épars (200/400)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15T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40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600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5630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Embâcles et intervention ripisylve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Forfait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1 600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1 600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56308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Abattage de peuplier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1 (démontage)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600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600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56308"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1 (classique)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5630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Heure de pelle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90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180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5630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Panneaux de communication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400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1200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56308">
                <a:tc rowSpan="2"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latin typeface="Arial"/>
                          <a:ea typeface="Calibri"/>
                          <a:cs typeface="Times New Roman"/>
                        </a:rPr>
                        <a:t>Total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latin typeface="Arial"/>
                          <a:ea typeface="Calibri"/>
                          <a:cs typeface="Times New Roman"/>
                        </a:rPr>
                        <a:t>14 940</a:t>
                      </a:r>
                      <a:endParaRPr lang="fr-F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56308">
                <a:tc gridSpan="4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latin typeface="Arial"/>
                          <a:ea typeface="Calibri"/>
                          <a:cs typeface="Times New Roman"/>
                        </a:rPr>
                        <a:t>15 840</a:t>
                      </a:r>
                      <a:endParaRPr lang="fr-FR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000" y="1998891"/>
            <a:ext cx="4800000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462513" y="5756072"/>
            <a:ext cx="4752429" cy="601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smtClean="0">
                <a:latin typeface="Berlin Sans FB Demi" panose="020E0802020502020306" pitchFamily="34" charset="0"/>
              </a:rPr>
              <a:t>Comité technique du 6 mars 2019</a:t>
            </a:r>
          </a:p>
          <a:p>
            <a:pPr algn="ctr">
              <a:defRPr/>
            </a:pPr>
            <a:r>
              <a:rPr lang="fr-FR" sz="1400" dirty="0" smtClean="0">
                <a:latin typeface="Berlin Sans FB Demi" panose="020E0802020502020306" pitchFamily="34" charset="0"/>
              </a:rPr>
              <a:t>Affluents de l’Agglomération de Laval</a:t>
            </a:r>
          </a:p>
        </p:txBody>
      </p:sp>
      <p:pic>
        <p:nvPicPr>
          <p:cNvPr id="17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2" y="3857628"/>
            <a:ext cx="2271167" cy="689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oneTexte 4"/>
          <p:cNvSpPr txBox="1">
            <a:spLocks noChangeArrowheads="1"/>
          </p:cNvSpPr>
          <p:nvPr/>
        </p:nvSpPr>
        <p:spPr bwMode="auto">
          <a:xfrm>
            <a:off x="6973503" y="3997800"/>
            <a:ext cx="1387496" cy="40011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2000" b="1" i="1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La Moyette</a:t>
            </a:r>
            <a:endParaRPr lang="fr-FR" altLang="fr-FR" sz="2000" b="1" i="1" dirty="0">
              <a:solidFill>
                <a:schemeClr val="bg1">
                  <a:lumMod val="95000"/>
                </a:schemeClr>
              </a:solidFill>
              <a:latin typeface="Calibri" pitchFamily="34" charset="0"/>
            </a:endParaRPr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1000100" y="407988"/>
            <a:ext cx="7143800" cy="1015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0" tIns="45716" rIns="91430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Restauration et entretien des </a:t>
            </a:r>
            <a:r>
              <a:rPr lang="fr-FR" sz="3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Affluents de </a:t>
            </a:r>
            <a:r>
              <a:rPr lang="fr-FR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l’Agglomération de Laval</a:t>
            </a:r>
            <a:endParaRPr lang="fr-FR" sz="3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10" name="Image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5643578"/>
            <a:ext cx="2571768" cy="785818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857356" y="2500306"/>
            <a:ext cx="539121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Merci de votre attention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39750" y="0"/>
            <a:ext cx="86042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Le réseau de l’étude – </a:t>
            </a:r>
            <a:r>
              <a:rPr lang="fr-FR" sz="2000" i="1" dirty="0">
                <a:latin typeface="Gadugi" panose="020B0502040204020203" pitchFamily="34" charset="0"/>
                <a:cs typeface="Tahoma" pitchFamily="34" charset="0"/>
              </a:rPr>
              <a:t>Les cours </a:t>
            </a:r>
            <a:r>
              <a:rPr lang="fr-FR" sz="2000" i="1" dirty="0" smtClean="0">
                <a:latin typeface="Gadugi" panose="020B0502040204020203" pitchFamily="34" charset="0"/>
                <a:cs typeface="Tahoma" pitchFamily="34" charset="0"/>
              </a:rPr>
              <a:t>du Contrat Territorial</a:t>
            </a:r>
            <a:endParaRPr lang="fr-FR" sz="2000" i="1" dirty="0">
              <a:latin typeface="Gadugi" panose="020B0502040204020203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403648" y="612016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106 km de cours d’eau expertisés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549275"/>
            <a:ext cx="9144000" cy="7143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20713"/>
            <a:ext cx="6659563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9388" y="0"/>
            <a:ext cx="288925" cy="666908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978000"/>
            <a:ext cx="3032271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42823"/>
            <a:ext cx="7316220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051983" y="2708920"/>
            <a:ext cx="7040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Moyette</a:t>
            </a:r>
            <a:endParaRPr lang="fr-FR" sz="1000" b="1" dirty="0">
              <a:solidFill>
                <a:srgbClr val="0070C0"/>
              </a:solidFill>
              <a:latin typeface="Segoe Print" panose="02000600000000000000" pitchFamily="2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614834" y="3114073"/>
            <a:ext cx="8002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err="1" smtClean="0">
                <a:solidFill>
                  <a:srgbClr val="0070C0"/>
                </a:solidFill>
                <a:latin typeface="Segoe Print" panose="02000600000000000000" pitchFamily="2" charset="0"/>
              </a:rPr>
              <a:t>Morinière</a:t>
            </a:r>
            <a:endParaRPr lang="fr-FR" sz="1000" b="1" dirty="0">
              <a:solidFill>
                <a:srgbClr val="0070C0"/>
              </a:solidFill>
              <a:latin typeface="Segoe Print" panose="02000600000000000000" pitchFamily="2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 rot="18771152">
            <a:off x="3851579" y="4937745"/>
            <a:ext cx="10166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Saint Nicolas</a:t>
            </a:r>
            <a:endParaRPr lang="fr-FR" sz="1000" b="1" dirty="0">
              <a:solidFill>
                <a:srgbClr val="0070C0"/>
              </a:solidFill>
              <a:latin typeface="Segoe Print" panose="02000600000000000000" pitchFamily="2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 rot="20475166">
            <a:off x="4303626" y="2318940"/>
            <a:ext cx="7505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Merveille</a:t>
            </a:r>
            <a:endParaRPr lang="fr-FR" sz="1000" b="1" dirty="0">
              <a:solidFill>
                <a:srgbClr val="0070C0"/>
              </a:solidFill>
              <a:latin typeface="Segoe Print" panose="02000600000000000000" pitchFamily="2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 rot="18644679">
            <a:off x="3309411" y="3817604"/>
            <a:ext cx="7585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Mayenne</a:t>
            </a:r>
            <a:endParaRPr lang="fr-FR" sz="1000" b="1" dirty="0">
              <a:solidFill>
                <a:srgbClr val="0070C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98312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394717" y="774700"/>
            <a:ext cx="8713787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r>
              <a:rPr lang="fr-FR" altLang="fr-FR" sz="1600" dirty="0">
                <a:latin typeface="Arial Narrow" pitchFamily="34" charset="0"/>
              </a:rPr>
              <a:t>La </a:t>
            </a:r>
            <a:r>
              <a:rPr lang="fr-FR" altLang="fr-FR" sz="1600" b="1" dirty="0">
                <a:latin typeface="Arial Narrow" pitchFamily="34" charset="0"/>
              </a:rPr>
              <a:t>Directive-Cadre sur l'Eau</a:t>
            </a:r>
            <a:r>
              <a:rPr lang="fr-FR" altLang="fr-FR" sz="1600" dirty="0">
                <a:latin typeface="Arial Narrow" pitchFamily="34" charset="0"/>
              </a:rPr>
              <a:t> (DCE), du 23 octobre 2000 définit le cadre d'une gestion et d'une protection des eaux par bassin hydrographique (</a:t>
            </a:r>
            <a:r>
              <a:rPr lang="fr-FR" altLang="fr-FR" sz="1600" i="1" dirty="0">
                <a:latin typeface="Arial Narrow" pitchFamily="34" charset="0"/>
              </a:rPr>
              <a:t>ici le bassin Loire Bretagne</a:t>
            </a:r>
            <a:r>
              <a:rPr lang="fr-FR" altLang="fr-FR" sz="1600" dirty="0">
                <a:latin typeface="Arial Narrow" pitchFamily="34" charset="0"/>
              </a:rPr>
              <a:t>). </a:t>
            </a:r>
            <a:r>
              <a:rPr lang="fr-FR" altLang="fr-FR" sz="1600" i="1" dirty="0">
                <a:latin typeface="Arial Narrow" pitchFamily="34" charset="0"/>
              </a:rPr>
              <a:t>La DCE fixe un cadre européen pour la politique de l'eau  : </a:t>
            </a:r>
            <a:r>
              <a:rPr lang="fr-FR" altLang="fr-FR" b="1" i="1" dirty="0">
                <a:latin typeface="Arial Narrow" pitchFamily="34" charset="0"/>
              </a:rPr>
              <a:t>l’atteinte du bon état écologique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097213" y="1773238"/>
            <a:ext cx="3124200" cy="533400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506020202030204" pitchFamily="34" charset="0"/>
                <a:cs typeface="+mn-cs"/>
              </a:rPr>
              <a:t>Bon état écologique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31812" y="4129088"/>
            <a:ext cx="4040188" cy="514350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506020202030204" pitchFamily="34" charset="0"/>
                <a:cs typeface="+mn-cs"/>
              </a:rPr>
              <a:t>hydromorphologie des cours d’eau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556125" y="2974975"/>
            <a:ext cx="3733800" cy="504825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506020202030204" pitchFamily="34" charset="0"/>
                <a:cs typeface="+mn-cs"/>
              </a:rPr>
              <a:t>Bon état physico-chimique</a:t>
            </a: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V="1">
            <a:off x="3851275" y="2387600"/>
            <a:ext cx="558800" cy="5873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H="1" flipV="1">
            <a:off x="4926013" y="2378075"/>
            <a:ext cx="509587" cy="596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312863" y="2974975"/>
            <a:ext cx="3097212" cy="504825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506020202030204" pitchFamily="34" charset="0"/>
                <a:cs typeface="+mn-cs"/>
              </a:rPr>
              <a:t>Bon état biologique</a:t>
            </a:r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 flipV="1">
            <a:off x="2230438" y="3565525"/>
            <a:ext cx="631825" cy="563563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stealth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939925" y="3635375"/>
            <a:ext cx="766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r>
              <a:rPr lang="fr-FR" altLang="fr-FR">
                <a:latin typeface="Arial Narrow" pitchFamily="34" charset="0"/>
              </a:rPr>
              <a:t>Influe</a:t>
            </a:r>
            <a:endParaRPr lang="fr-FR" altLang="fr-FR" b="1" i="1">
              <a:latin typeface="Arial Narrow" pitchFamily="34" charset="0"/>
            </a:endParaRPr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025" y="4129088"/>
            <a:ext cx="2400000" cy="18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306" y="5037015"/>
            <a:ext cx="2400000" cy="18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8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4362">
            <a:off x="6661794" y="1756319"/>
            <a:ext cx="19224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467544" y="13444"/>
            <a:ext cx="86042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Contexte de l’</a:t>
            </a:r>
            <a:r>
              <a:rPr lang="fr-FR" sz="2800" cap="smal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etude</a:t>
            </a:r>
            <a:r>
              <a:rPr lang="fr-FR" sz="28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 – </a:t>
            </a:r>
            <a:r>
              <a:rPr lang="fr-FR" sz="2000" i="1" dirty="0" smtClean="0">
                <a:latin typeface="Gadugi" panose="020B0502040204020203" pitchFamily="34" charset="0"/>
                <a:cs typeface="Tahoma" pitchFamily="34" charset="0"/>
              </a:rPr>
              <a:t>l’atteinte du bon état</a:t>
            </a:r>
            <a:endParaRPr lang="fr-FR" sz="2000" i="1" dirty="0">
              <a:latin typeface="Gadugi" panose="020B05020402040202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549275"/>
            <a:ext cx="9144000" cy="7143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620713"/>
            <a:ext cx="6659563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9388" y="0"/>
            <a:ext cx="288925" cy="666908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00761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9275"/>
            <a:ext cx="6659563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0" y="549275"/>
            <a:ext cx="9144000" cy="7143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srgbClr val="FFC000"/>
              </a:solidFill>
            </a:endParaRP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1352550"/>
            <a:ext cx="7916863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468313" y="836613"/>
            <a:ext cx="6983412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Cours d’eau scindé en 6 compartiments avec analyse des altérations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04813" y="0"/>
            <a:ext cx="87852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eaLnBrk="0" fontAlgn="auto" hangingPunct="0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Contexte de l’étude – </a:t>
            </a:r>
            <a:r>
              <a:rPr lang="fr-FR" sz="2000" i="1" dirty="0">
                <a:latin typeface="Gadugi" panose="020B0502040204020203" pitchFamily="34" charset="0"/>
                <a:cs typeface="Tahoma" pitchFamily="34" charset="0"/>
              </a:rPr>
              <a:t>La méthode Réseau d’Evaluation des Habitats</a:t>
            </a:r>
          </a:p>
        </p:txBody>
      </p:sp>
    </p:spTree>
    <p:extLst>
      <p:ext uri="{BB962C8B-B14F-4D97-AF65-F5344CB8AC3E}">
        <p14:creationId xmlns="" xmlns:p14="http://schemas.microsoft.com/office/powerpoint/2010/main" val="14193340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9275"/>
            <a:ext cx="6659563" cy="2159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195263" y="-1588"/>
            <a:ext cx="288925" cy="666908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0" y="549275"/>
            <a:ext cx="9144000" cy="7143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srgbClr val="FFC000"/>
              </a:solidFill>
            </a:endParaRPr>
          </a:p>
        </p:txBody>
      </p:sp>
      <p:graphicFrame>
        <p:nvGraphicFramePr>
          <p:cNvPr id="16389" name="Objet 1"/>
          <p:cNvGraphicFramePr>
            <a:graphicFrameLocks noChangeAspect="1"/>
          </p:cNvGraphicFramePr>
          <p:nvPr/>
        </p:nvGraphicFramePr>
        <p:xfrm>
          <a:off x="971550" y="260350"/>
          <a:ext cx="6880225" cy="2516188"/>
        </p:xfrm>
        <a:graphic>
          <a:graphicData uri="http://schemas.openxmlformats.org/presentationml/2006/ole">
            <p:oleObj spid="_x0000_s1045" name="Document" r:id="rId3" imgW="6071712" imgH="2188482" progId="Word.Document.8">
              <p:embed/>
            </p:oleObj>
          </a:graphicData>
        </a:graphic>
      </p:graphicFrame>
      <p:sp>
        <p:nvSpPr>
          <p:cNvPr id="16390" name="ZoneTexte 15"/>
          <p:cNvSpPr txBox="1">
            <a:spLocks noChangeArrowheads="1"/>
          </p:cNvSpPr>
          <p:nvPr/>
        </p:nvSpPr>
        <p:spPr bwMode="auto">
          <a:xfrm>
            <a:off x="684213" y="900113"/>
            <a:ext cx="7704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dirty="0">
                <a:latin typeface="Segoe Print" pitchFamily="2" charset="0"/>
              </a:rPr>
              <a:t>La méthode REH : Réseau d’Evaluation des Habitats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0" y="2944813"/>
            <a:ext cx="2700338" cy="1800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4803775"/>
            <a:ext cx="2700337" cy="1800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997200"/>
            <a:ext cx="2700338" cy="1800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5" y="2657475"/>
            <a:ext cx="2698750" cy="1800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803775"/>
            <a:ext cx="2700338" cy="1800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3382963" y="4437063"/>
            <a:ext cx="2520950" cy="3079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fr-FR" sz="1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 bon </a:t>
            </a:r>
            <a:r>
              <a:rPr lang="fr-FR" sz="1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à très bon état </a:t>
            </a:r>
          </a:p>
        </p:txBody>
      </p:sp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803775"/>
            <a:ext cx="2700338" cy="1800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4745038"/>
            <a:ext cx="2698750" cy="1800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997200"/>
            <a:ext cx="2700338" cy="1800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538" y="2627313"/>
            <a:ext cx="2700337" cy="1800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407" y="2924265"/>
            <a:ext cx="2700338" cy="1800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ZoneTexte 24"/>
          <p:cNvSpPr txBox="1"/>
          <p:nvPr/>
        </p:nvSpPr>
        <p:spPr>
          <a:xfrm>
            <a:off x="3381375" y="4427538"/>
            <a:ext cx="2520950" cy="3079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fr-FR" sz="1400" b="1" dirty="0">
                <a:ln w="31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 moyen état </a:t>
            </a:r>
          </a:p>
        </p:txBody>
      </p:sp>
      <p:pic>
        <p:nvPicPr>
          <p:cNvPr id="26" name="Picture 1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863" y="4796001"/>
            <a:ext cx="2698750" cy="1800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888" y="4762663"/>
            <a:ext cx="2698750" cy="1800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595791"/>
            <a:ext cx="2400300" cy="1800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7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969" y="2922972"/>
            <a:ext cx="2400300" cy="1800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18" descr="IMGP0397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07316"/>
            <a:ext cx="2414932" cy="18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ZoneTexte 30"/>
          <p:cNvSpPr txBox="1"/>
          <p:nvPr/>
        </p:nvSpPr>
        <p:spPr>
          <a:xfrm>
            <a:off x="3132138" y="4437063"/>
            <a:ext cx="2890837" cy="3079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fr-FR" sz="1400" b="1" dirty="0">
                <a:ln w="3175"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 mauvais </a:t>
            </a:r>
            <a:r>
              <a:rPr lang="fr-FR" sz="1400" b="1" dirty="0">
                <a:ln w="31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à très mauvais état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539750" y="0"/>
            <a:ext cx="86042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eaLnBrk="0" fontAlgn="auto" hangingPunct="0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50000"/>
              <a:defRPr/>
            </a:pPr>
            <a:r>
              <a:rPr lang="fr-FR" sz="280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Contexte de l’étude – </a:t>
            </a:r>
            <a:r>
              <a:rPr lang="fr-FR" sz="2000" i="1" dirty="0">
                <a:latin typeface="Gadugi" panose="020B0502040204020203" pitchFamily="34" charset="0"/>
                <a:cs typeface="Tahoma" pitchFamily="34" charset="0"/>
              </a:rPr>
              <a:t>La méthode REH</a:t>
            </a:r>
          </a:p>
        </p:txBody>
      </p:sp>
    </p:spTree>
    <p:extLst>
      <p:ext uri="{BB962C8B-B14F-4D97-AF65-F5344CB8AC3E}">
        <p14:creationId xmlns="" xmlns:p14="http://schemas.microsoft.com/office/powerpoint/2010/main" val="34428882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5" grpId="0" animBg="1"/>
      <p:bldP spid="25" grpId="1" animBg="1"/>
      <p:bldP spid="31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14095</TotalTime>
  <Words>1835</Words>
  <Application>Microsoft Office PowerPoint</Application>
  <PresentationFormat>Affichage à l'écran (4:3)</PresentationFormat>
  <Paragraphs>525</Paragraphs>
  <Slides>58</Slides>
  <Notes>20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58</vt:i4>
      </vt:variant>
    </vt:vector>
  </HeadingPairs>
  <TitlesOfParts>
    <vt:vector size="60" baseType="lpstr">
      <vt:lpstr>Angles</vt:lpstr>
      <vt:lpstr>Document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Ord47</dc:creator>
  <cp:lastModifiedBy>NICOLAS</cp:lastModifiedBy>
  <cp:revision>662</cp:revision>
  <cp:lastPrinted>2018-11-27T15:36:25Z</cp:lastPrinted>
  <dcterms:created xsi:type="dcterms:W3CDTF">2011-01-17T21:28:50Z</dcterms:created>
  <dcterms:modified xsi:type="dcterms:W3CDTF">2019-02-28T15:29:06Z</dcterms:modified>
</cp:coreProperties>
</file>